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3" r:id="rId9"/>
    <p:sldId id="264" r:id="rId10"/>
    <p:sldId id="276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D69"/>
    <a:srgbClr val="FFF07D"/>
    <a:srgbClr val="FFD746"/>
    <a:srgbClr val="FA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6A675A-846C-424A-80B5-2336B32771CC}">
  <a:tblStyle styleId="{FD6A675A-846C-424A-80B5-2336B32771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05" autoAdjust="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outlineViewPr>
    <p:cViewPr>
      <p:scale>
        <a:sx n="33" d="100"/>
        <a:sy n="33" d="100"/>
      </p:scale>
      <p:origin x="0" y="-436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4A9DD-F218-471B-908E-23F8C68ED03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CBF54-1618-4D51-803F-A878FE171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496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6693f25b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06693f25bd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306693f25bd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1513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6693f25b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6693f25bd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306693f25bd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6693f25bd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06693f25bd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306693f25bd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6664331a8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06664331a8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306664331a8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68787ac5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068787ac5a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3068787ac5a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68787ac5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68787ac5a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3068787ac5a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68787ac5a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068787ac5a_1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3068787ac5a_1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6693f25bd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306693f25b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6664331a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06664331a8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306664331a8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6664331a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06664331a8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06664331a8_1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6664331a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06664331a8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306664331a8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826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6693f25b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06693f25b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306693f25bd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6664331a8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06664331a8_1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306664331a8_1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665842" y="521979"/>
            <a:ext cx="10744200" cy="58343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991737" y="2989737"/>
            <a:ext cx="10008359" cy="1913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D69"/>
              </a:buClr>
              <a:buSzPts val="4300"/>
              <a:buFont typeface="Arial"/>
              <a:buNone/>
              <a:defRPr sz="4400">
                <a:solidFill>
                  <a:srgbClr val="0F2D69"/>
                </a:solidFill>
                <a:latin typeface="HSE Sans" panose="02000000000000000000" pitchFamily="50" charset="0"/>
                <a:ea typeface="HSE Sans" panose="02000000000000000000" pitchFamily="50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991737" y="5268035"/>
            <a:ext cx="6555475" cy="83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F2D69"/>
              </a:buClr>
              <a:buSzPts val="2400"/>
              <a:buNone/>
              <a:defRPr sz="2400">
                <a:solidFill>
                  <a:srgbClr val="0F2D69"/>
                </a:solidFill>
                <a:latin typeface="HSE Sans" panose="02000000000000000000" pitchFamily="50" charset="0"/>
                <a:ea typeface="HSE Sans" panose="02000000000000000000" pitchFamily="50" charset="0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2D6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2D6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2D6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2D6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8133347" y="5503433"/>
            <a:ext cx="13294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0F2D69"/>
                </a:solidFill>
                <a:latin typeface="HSE Sans" panose="02000000000000000000" pitchFamily="50" charset="0"/>
                <a:ea typeface="HSE Sans" panose="02000000000000000000" pitchFamily="50" charset="0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 smtClean="0"/>
              <a:t>Moscow, 2024</a:t>
            </a:r>
            <a:endParaRPr lang="en-US" dirty="0"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164416" y="5503434"/>
            <a:ext cx="8356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300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300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300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300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300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300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300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300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300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 dirty="0"/>
              <a:t>/ </a:t>
            </a:r>
            <a:endParaRPr dirty="0"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1737" y="774414"/>
            <a:ext cx="1228949" cy="122894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 txBox="1"/>
          <p:nvPr/>
        </p:nvSpPr>
        <p:spPr>
          <a:xfrm>
            <a:off x="2546581" y="914400"/>
            <a:ext cx="845351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0F2D69"/>
                </a:solidFill>
                <a:latin typeface="HSE Sans" panose="02000000000000000000" pitchFamily="50" charset="0"/>
                <a:ea typeface="Arial"/>
                <a:cs typeface="Arial"/>
                <a:sym typeface="Arial"/>
              </a:rPr>
              <a:t>National Research University Higher School of Economics</a:t>
            </a:r>
            <a:r>
              <a:rPr lang="en-US" sz="1800" b="0" i="0" u="none" strike="noStrike" dirty="0">
                <a:solidFill>
                  <a:srgbClr val="0F2D69"/>
                </a:solidFill>
                <a:latin typeface="HSE Sans" panose="02000000000000000000" pitchFamily="50" charset="0"/>
                <a:ea typeface="Arial"/>
                <a:cs typeface="Arial"/>
                <a:sym typeface="Arial"/>
              </a:rPr>
              <a:t/>
            </a:r>
            <a:br>
              <a:rPr lang="en-US" sz="1800" b="0" i="0" u="none" strike="noStrike" dirty="0">
                <a:solidFill>
                  <a:srgbClr val="0F2D69"/>
                </a:solidFill>
                <a:latin typeface="HSE Sans" panose="02000000000000000000" pitchFamily="50" charset="0"/>
                <a:ea typeface="Arial"/>
                <a:cs typeface="Arial"/>
                <a:sym typeface="Arial"/>
              </a:rPr>
            </a:br>
            <a:r>
              <a:rPr lang="en-US" sz="1800" b="0" i="0" u="none" strike="noStrike" dirty="0">
                <a:solidFill>
                  <a:srgbClr val="0F2D69"/>
                </a:solidFill>
                <a:latin typeface="HSE Sans" panose="02000000000000000000" pitchFamily="50" charset="0"/>
                <a:ea typeface="Arial"/>
                <a:cs typeface="Arial"/>
                <a:sym typeface="Arial"/>
              </a:rPr>
              <a:t>Faculty of Computer Science</a:t>
            </a:r>
            <a:br>
              <a:rPr lang="en-US" sz="1800" b="0" i="0" u="none" strike="noStrike" dirty="0">
                <a:solidFill>
                  <a:srgbClr val="0F2D69"/>
                </a:solidFill>
                <a:latin typeface="HSE Sans" panose="02000000000000000000" pitchFamily="50" charset="0"/>
                <a:ea typeface="Arial"/>
                <a:cs typeface="Arial"/>
                <a:sym typeface="Arial"/>
              </a:rPr>
            </a:br>
            <a:r>
              <a:rPr lang="en-US" sz="1800" b="0" i="0" u="none" strike="noStrike" dirty="0">
                <a:solidFill>
                  <a:srgbClr val="0F2D69"/>
                </a:solidFill>
                <a:latin typeface="HSE Sans" panose="02000000000000000000" pitchFamily="50" charset="0"/>
                <a:ea typeface="Arial"/>
                <a:cs typeface="Arial"/>
                <a:sym typeface="Arial"/>
              </a:rPr>
              <a:t>School of Data Analysis and Artificial Intelligence</a:t>
            </a:r>
            <a:endParaRPr sz="1800" b="0" dirty="0">
              <a:solidFill>
                <a:srgbClr val="0F2D69"/>
              </a:solidFill>
              <a:latin typeface="HSE Sans" panose="02000000000000000000" pitchFamily="50" charset="0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372379" y="225765"/>
            <a:ext cx="11388273" cy="63441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986970" y="225765"/>
            <a:ext cx="1015909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D69"/>
              </a:buClr>
              <a:buSzPts val="1800"/>
              <a:buNone/>
              <a:defRPr>
                <a:latin typeface="HSE Sans" panose="02000000000000000000" pitchFamily="50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986970" y="1702367"/>
            <a:ext cx="1015909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F2D69"/>
              </a:buClr>
              <a:buSzPts val="1800"/>
              <a:buChar char="•"/>
              <a:defRPr>
                <a:latin typeface="HSE Sans" panose="02000000000000000000" pitchFamily="50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2D6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2D6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2D6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2D6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9869713" y="6129224"/>
            <a:ext cx="12763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Slide">
  <p:cSld name="Section 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372379" y="225765"/>
            <a:ext cx="11388273" cy="63441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016453" y="2735035"/>
            <a:ext cx="1015909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D69"/>
              </a:buClr>
              <a:buSzPts val="4400"/>
              <a:buFont typeface="Arial"/>
              <a:buNone/>
              <a:defRPr>
                <a:latin typeface="HSE Sans" panose="02000000000000000000" pitchFamily="50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9869713" y="6129224"/>
            <a:ext cx="12763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 dirty="0"/>
              <a:t>/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D6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flipH="1">
            <a:off x="1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58000" extrusionOk="0">
                <a:moveTo>
                  <a:pt x="3976471" y="0"/>
                </a:moveTo>
                <a:lnTo>
                  <a:pt x="0" y="0"/>
                </a:lnTo>
                <a:lnTo>
                  <a:pt x="0" y="1830993"/>
                </a:lnTo>
                <a:lnTo>
                  <a:pt x="1859801" y="1830993"/>
                </a:lnTo>
                <a:lnTo>
                  <a:pt x="1859801" y="2535905"/>
                </a:lnTo>
                <a:lnTo>
                  <a:pt x="0" y="2535905"/>
                </a:lnTo>
                <a:lnTo>
                  <a:pt x="0" y="4328395"/>
                </a:lnTo>
                <a:lnTo>
                  <a:pt x="1859801" y="4328395"/>
                </a:lnTo>
                <a:lnTo>
                  <a:pt x="1859801" y="5093728"/>
                </a:lnTo>
                <a:lnTo>
                  <a:pt x="0" y="5093728"/>
                </a:lnTo>
                <a:lnTo>
                  <a:pt x="0" y="6858000"/>
                </a:lnTo>
                <a:lnTo>
                  <a:pt x="3976471" y="6858000"/>
                </a:lnTo>
                <a:close/>
                <a:moveTo>
                  <a:pt x="7638526" y="0"/>
                </a:moveTo>
                <a:lnTo>
                  <a:pt x="5298679" y="0"/>
                </a:lnTo>
                <a:lnTo>
                  <a:pt x="5218700" y="34659"/>
                </a:lnTo>
                <a:cubicBezTo>
                  <a:pt x="4867078" y="201021"/>
                  <a:pt x="4499581" y="457391"/>
                  <a:pt x="4116207" y="803767"/>
                </a:cubicBezTo>
                <a:lnTo>
                  <a:pt x="5184308" y="2062557"/>
                </a:lnTo>
                <a:cubicBezTo>
                  <a:pt x="5421920" y="1852339"/>
                  <a:pt x="5637532" y="1698767"/>
                  <a:pt x="5831145" y="1601841"/>
                </a:cubicBezTo>
                <a:cubicBezTo>
                  <a:pt x="6024759" y="1504914"/>
                  <a:pt x="6240568" y="1457080"/>
                  <a:pt x="6478571" y="1458338"/>
                </a:cubicBezTo>
                <a:cubicBezTo>
                  <a:pt x="6631382" y="1455192"/>
                  <a:pt x="6747983" y="1481626"/>
                  <a:pt x="6828378" y="1537642"/>
                </a:cubicBezTo>
                <a:cubicBezTo>
                  <a:pt x="6908772" y="1593659"/>
                  <a:pt x="6949276" y="1698138"/>
                  <a:pt x="6949890" y="1851081"/>
                </a:cubicBezTo>
                <a:cubicBezTo>
                  <a:pt x="6934978" y="2030826"/>
                  <a:pt x="6785859" y="2167300"/>
                  <a:pt x="6502533" y="2260503"/>
                </a:cubicBezTo>
                <a:cubicBezTo>
                  <a:pt x="6219207" y="2353706"/>
                  <a:pt x="5891147" y="2473185"/>
                  <a:pt x="5518349" y="2618943"/>
                </a:cubicBezTo>
                <a:cubicBezTo>
                  <a:pt x="5145552" y="2764700"/>
                  <a:pt x="4817491" y="3006283"/>
                  <a:pt x="4534166" y="3343691"/>
                </a:cubicBezTo>
                <a:cubicBezTo>
                  <a:pt x="4250839" y="3681100"/>
                  <a:pt x="4101720" y="4183883"/>
                  <a:pt x="4086808" y="4852038"/>
                </a:cubicBezTo>
                <a:cubicBezTo>
                  <a:pt x="4083777" y="5248013"/>
                  <a:pt x="4168234" y="5618626"/>
                  <a:pt x="4340179" y="5963877"/>
                </a:cubicBezTo>
                <a:cubicBezTo>
                  <a:pt x="4512125" y="6309127"/>
                  <a:pt x="4789751" y="6589480"/>
                  <a:pt x="5173057" y="6804935"/>
                </a:cubicBezTo>
                <a:lnTo>
                  <a:pt x="5277611" y="6858000"/>
                </a:lnTo>
                <a:lnTo>
                  <a:pt x="8017551" y="6858000"/>
                </a:lnTo>
                <a:lnTo>
                  <a:pt x="8143221" y="6798157"/>
                </a:lnTo>
                <a:cubicBezTo>
                  <a:pt x="8506123" y="6611234"/>
                  <a:pt x="8862927" y="6328416"/>
                  <a:pt x="9213635" y="5949703"/>
                </a:cubicBezTo>
                <a:lnTo>
                  <a:pt x="8145373" y="4690912"/>
                </a:lnTo>
                <a:cubicBezTo>
                  <a:pt x="7890811" y="4952951"/>
                  <a:pt x="7628257" y="5133797"/>
                  <a:pt x="7357708" y="5233452"/>
                </a:cubicBezTo>
                <a:cubicBezTo>
                  <a:pt x="7087158" y="5333106"/>
                  <a:pt x="6866119" y="5380521"/>
                  <a:pt x="6694592" y="5375694"/>
                </a:cubicBezTo>
                <a:cubicBezTo>
                  <a:pt x="6523575" y="5374646"/>
                  <a:pt x="6382016" y="5328910"/>
                  <a:pt x="6269913" y="5238486"/>
                </a:cubicBezTo>
                <a:cubicBezTo>
                  <a:pt x="6157811" y="5148065"/>
                  <a:pt x="6099714" y="5019248"/>
                  <a:pt x="6095623" y="4852038"/>
                </a:cubicBezTo>
                <a:cubicBezTo>
                  <a:pt x="6110484" y="4680292"/>
                  <a:pt x="6259091" y="4553627"/>
                  <a:pt x="6541447" y="4472041"/>
                </a:cubicBezTo>
                <a:cubicBezTo>
                  <a:pt x="6823803" y="4390456"/>
                  <a:pt x="7150740" y="4281728"/>
                  <a:pt x="7522261" y="4145856"/>
                </a:cubicBezTo>
                <a:cubicBezTo>
                  <a:pt x="7893781" y="4009985"/>
                  <a:pt x="8220718" y="3774750"/>
                  <a:pt x="8503074" y="3440146"/>
                </a:cubicBezTo>
                <a:cubicBezTo>
                  <a:pt x="8785429" y="3105545"/>
                  <a:pt x="8934037" y="2599353"/>
                  <a:pt x="8948898" y="1921574"/>
                </a:cubicBezTo>
                <a:cubicBezTo>
                  <a:pt x="8948601" y="1546486"/>
                  <a:pt x="8855558" y="1197880"/>
                  <a:pt x="8669770" y="875757"/>
                </a:cubicBezTo>
                <a:cubicBezTo>
                  <a:pt x="8483980" y="553636"/>
                  <a:pt x="8207223" y="293054"/>
                  <a:pt x="7839498" y="94014"/>
                </a:cubicBezTo>
                <a:cubicBezTo>
                  <a:pt x="7793532" y="69134"/>
                  <a:pt x="7746173" y="45763"/>
                  <a:pt x="7697420" y="23902"/>
                </a:cubicBezTo>
                <a:close/>
                <a:moveTo>
                  <a:pt x="11397691" y="0"/>
                </a:moveTo>
                <a:lnTo>
                  <a:pt x="9281022" y="0"/>
                </a:lnTo>
                <a:lnTo>
                  <a:pt x="9281022" y="6858000"/>
                </a:lnTo>
                <a:lnTo>
                  <a:pt x="11397691" y="6858000"/>
                </a:lnTo>
                <a:lnTo>
                  <a:pt x="11397691" y="4292584"/>
                </a:lnTo>
                <a:lnTo>
                  <a:pt x="12191999" y="4292584"/>
                </a:lnTo>
                <a:lnTo>
                  <a:pt x="12191999" y="2338971"/>
                </a:lnTo>
                <a:lnTo>
                  <a:pt x="11397691" y="2338971"/>
                </a:lnTo>
                <a:close/>
              </a:path>
            </a:pathLst>
          </a:custGeom>
          <a:solidFill>
            <a:srgbClr val="EB69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0">
              <a:solidFill>
                <a:srgbClr val="EB69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 flipH="1">
            <a:off x="1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58000" extrusionOk="0">
                <a:moveTo>
                  <a:pt x="3496057" y="152457"/>
                </a:moveTo>
                <a:lnTo>
                  <a:pt x="0" y="152457"/>
                </a:lnTo>
                <a:lnTo>
                  <a:pt x="0" y="2062816"/>
                </a:lnTo>
                <a:lnTo>
                  <a:pt x="1342729" y="2062816"/>
                </a:lnTo>
                <a:lnTo>
                  <a:pt x="1342729" y="2774108"/>
                </a:lnTo>
                <a:lnTo>
                  <a:pt x="0" y="2774108"/>
                </a:lnTo>
                <a:lnTo>
                  <a:pt x="0" y="4582822"/>
                </a:lnTo>
                <a:lnTo>
                  <a:pt x="1342729" y="4582822"/>
                </a:lnTo>
                <a:lnTo>
                  <a:pt x="1342729" y="5355082"/>
                </a:lnTo>
                <a:lnTo>
                  <a:pt x="0" y="5355082"/>
                </a:lnTo>
                <a:lnTo>
                  <a:pt x="0" y="6858000"/>
                </a:lnTo>
                <a:lnTo>
                  <a:pt x="3496057" y="6858000"/>
                </a:lnTo>
                <a:close/>
                <a:moveTo>
                  <a:pt x="11045806" y="116322"/>
                </a:moveTo>
                <a:lnTo>
                  <a:pt x="8892478" y="116322"/>
                </a:lnTo>
                <a:lnTo>
                  <a:pt x="8892478" y="6858000"/>
                </a:lnTo>
                <a:lnTo>
                  <a:pt x="11045806" y="6858000"/>
                </a:lnTo>
                <a:lnTo>
                  <a:pt x="11045806" y="4546687"/>
                </a:lnTo>
                <a:lnTo>
                  <a:pt x="12191999" y="4546687"/>
                </a:lnTo>
                <a:lnTo>
                  <a:pt x="12191999" y="2575392"/>
                </a:lnTo>
                <a:lnTo>
                  <a:pt x="11045806" y="2575392"/>
                </a:lnTo>
                <a:close/>
                <a:moveTo>
                  <a:pt x="6031503" y="10"/>
                </a:moveTo>
                <a:cubicBezTo>
                  <a:pt x="5541413" y="-1049"/>
                  <a:pt x="5117512" y="82355"/>
                  <a:pt x="4759801" y="250224"/>
                </a:cubicBezTo>
                <a:cubicBezTo>
                  <a:pt x="4402089" y="418092"/>
                  <a:pt x="4028227" y="676782"/>
                  <a:pt x="3638214" y="1026293"/>
                </a:cubicBezTo>
                <a:lnTo>
                  <a:pt x="4724813" y="2296476"/>
                </a:lnTo>
                <a:cubicBezTo>
                  <a:pt x="4966540" y="2084356"/>
                  <a:pt x="5185887" y="1929394"/>
                  <a:pt x="5382853" y="1831590"/>
                </a:cubicBezTo>
                <a:cubicBezTo>
                  <a:pt x="5579820" y="1733786"/>
                  <a:pt x="5799366" y="1685519"/>
                  <a:pt x="6041491" y="1686789"/>
                </a:cubicBezTo>
                <a:cubicBezTo>
                  <a:pt x="6196949" y="1683614"/>
                  <a:pt x="6315569" y="1710287"/>
                  <a:pt x="6397357" y="1766810"/>
                </a:cubicBezTo>
                <a:cubicBezTo>
                  <a:pt x="6479143" y="1823334"/>
                  <a:pt x="6520349" y="1928759"/>
                  <a:pt x="6520973" y="2083086"/>
                </a:cubicBezTo>
                <a:cubicBezTo>
                  <a:pt x="6505803" y="2264458"/>
                  <a:pt x="6354101" y="2402167"/>
                  <a:pt x="6065869" y="2496214"/>
                </a:cubicBezTo>
                <a:cubicBezTo>
                  <a:pt x="5777636" y="2590260"/>
                  <a:pt x="5443894" y="2710821"/>
                  <a:pt x="5064639" y="2857898"/>
                </a:cubicBezTo>
                <a:cubicBezTo>
                  <a:pt x="4685386" y="3004974"/>
                  <a:pt x="4351643" y="3248744"/>
                  <a:pt x="4063411" y="3589206"/>
                </a:cubicBezTo>
                <a:cubicBezTo>
                  <a:pt x="3775177" y="3929668"/>
                  <a:pt x="3623475" y="4437002"/>
                  <a:pt x="3608305" y="5111204"/>
                </a:cubicBezTo>
                <a:cubicBezTo>
                  <a:pt x="3605221" y="5510763"/>
                  <a:pt x="3691142" y="5884730"/>
                  <a:pt x="3866065" y="6233106"/>
                </a:cubicBezTo>
                <a:cubicBezTo>
                  <a:pt x="3953527" y="6407294"/>
                  <a:pt x="4067866" y="6565110"/>
                  <a:pt x="4209083" y="6706555"/>
                </a:cubicBezTo>
                <a:lnTo>
                  <a:pt x="4384845" y="6858000"/>
                </a:lnTo>
                <a:lnTo>
                  <a:pt x="8094578" y="6858000"/>
                </a:lnTo>
                <a:lnTo>
                  <a:pt x="8206222" y="6779114"/>
                </a:lnTo>
                <a:cubicBezTo>
                  <a:pt x="8414148" y="6623940"/>
                  <a:pt x="8620048" y="6437170"/>
                  <a:pt x="8823924" y="6218804"/>
                </a:cubicBezTo>
                <a:lnTo>
                  <a:pt x="7737161" y="4948620"/>
                </a:lnTo>
                <a:cubicBezTo>
                  <a:pt x="7478190" y="5213030"/>
                  <a:pt x="7211088" y="5395513"/>
                  <a:pt x="6935854" y="5496070"/>
                </a:cubicBezTo>
                <a:cubicBezTo>
                  <a:pt x="6660618" y="5596626"/>
                  <a:pt x="6435752" y="5644470"/>
                  <a:pt x="6261254" y="5639600"/>
                </a:cubicBezTo>
                <a:cubicBezTo>
                  <a:pt x="6087275" y="5638542"/>
                  <a:pt x="5943264" y="5592392"/>
                  <a:pt x="5829220" y="5501150"/>
                </a:cubicBezTo>
                <a:cubicBezTo>
                  <a:pt x="5715177" y="5409910"/>
                  <a:pt x="5656073" y="5279927"/>
                  <a:pt x="5651911" y="5111204"/>
                </a:cubicBezTo>
                <a:cubicBezTo>
                  <a:pt x="5667030" y="4937904"/>
                  <a:pt x="5818211" y="4810092"/>
                  <a:pt x="6105457" y="4727768"/>
                </a:cubicBezTo>
                <a:cubicBezTo>
                  <a:pt x="6392702" y="4645444"/>
                  <a:pt x="6725302" y="4535732"/>
                  <a:pt x="7103257" y="4398631"/>
                </a:cubicBezTo>
                <a:cubicBezTo>
                  <a:pt x="7481211" y="4261530"/>
                  <a:pt x="7813811" y="4024166"/>
                  <a:pt x="8101057" y="3686534"/>
                </a:cubicBezTo>
                <a:cubicBezTo>
                  <a:pt x="8388302" y="3348904"/>
                  <a:pt x="8539484" y="2838131"/>
                  <a:pt x="8554601" y="2154217"/>
                </a:cubicBezTo>
                <a:cubicBezTo>
                  <a:pt x="8554300" y="1775734"/>
                  <a:pt x="8459646" y="1423973"/>
                  <a:pt x="8270640" y="1098935"/>
                </a:cubicBezTo>
                <a:cubicBezTo>
                  <a:pt x="8081632" y="773898"/>
                  <a:pt x="7800082" y="510958"/>
                  <a:pt x="7425988" y="310117"/>
                </a:cubicBezTo>
                <a:cubicBezTo>
                  <a:pt x="7051893" y="109275"/>
                  <a:pt x="6587066" y="5906"/>
                  <a:pt x="6031503" y="10"/>
                </a:cubicBezTo>
                <a:close/>
              </a:path>
            </a:pathLst>
          </a:custGeom>
          <a:solidFill>
            <a:srgbClr val="FAB9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0">
              <a:solidFill>
                <a:srgbClr val="FAB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D69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F2D6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2D6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2D6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2D69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2D69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0F2D69"/>
                </a:solidFill>
                <a:latin typeface="HSE Sans" panose="02000000000000000000" pitchFamily="50" charset="0"/>
                <a:ea typeface="HSE Sans" panose="02000000000000000000" pitchFamily="50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0F2D69"/>
                </a:solidFill>
                <a:latin typeface="HSE Sans" panose="02000000000000000000" pitchFamily="50" charset="0"/>
                <a:ea typeface="HSE Sans" panose="02000000000000000000" pitchFamily="50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85915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 b="0" u="none">
                <a:solidFill>
                  <a:srgbClr val="0F2D69"/>
                </a:solidFill>
                <a:latin typeface="HSE Sans" panose="02000000000000000000" pitchFamily="50" charset="0"/>
                <a:ea typeface="HSE Sans" panose="02000000000000000000" pitchFamily="50" charset="0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300" b="0" u="none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300" b="0" u="none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300" b="0" u="none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300" b="0" u="none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300" b="0" u="none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300" b="0" u="none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300" b="0" u="none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300" b="0" u="none">
                <a:solidFill>
                  <a:srgbClr val="0F2D6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r>
              <a:rPr lang="en-US" dirty="0" smtClean="0"/>
              <a:t>/21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SE Sans" panose="02000000000000000000" pitchFamily="50" charset="0"/>
          <a:ea typeface="HSE Sans" panose="02000000000000000000" pitchFamily="50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991737" y="2331720"/>
            <a:ext cx="10008300" cy="2249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D69"/>
              </a:buClr>
              <a:buSzPct val="100000"/>
              <a:buFont typeface="Arial"/>
              <a:buNone/>
            </a:pPr>
            <a:r>
              <a:rPr lang="en-US" dirty="0">
                <a:ea typeface="Arial"/>
                <a:sym typeface="Arial"/>
              </a:rPr>
              <a:t>Explainable analytics: understanding causes, correcting errors, and achieving increasingly perfect accuracy from the nature of distinguishable patterns</a:t>
            </a:r>
            <a:endParaRPr dirty="0"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991737" y="4979489"/>
            <a:ext cx="6555600" cy="104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D69"/>
              </a:buClr>
              <a:buSzPts val="1800"/>
              <a:buNone/>
            </a:pPr>
            <a:r>
              <a:rPr lang="en-US" sz="1800" dirty="0">
                <a:latin typeface="HSE Sans" panose="02000000000000000000" pitchFamily="50" charset="0"/>
              </a:rPr>
              <a:t>Presenters: M. Kirdin, K. </a:t>
            </a:r>
            <a:r>
              <a:rPr lang="en-US" sz="1800" dirty="0" err="1">
                <a:latin typeface="HSE Sans" panose="02000000000000000000" pitchFamily="50" charset="0"/>
              </a:rPr>
              <a:t>Ostudina</a:t>
            </a:r>
            <a:endParaRPr sz="1800" dirty="0">
              <a:latin typeface="HSE Sans" panose="02000000000000000000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F2D69"/>
              </a:buClr>
              <a:buSzPts val="1800"/>
              <a:buNone/>
            </a:pPr>
            <a:r>
              <a:rPr lang="en-US" sz="1800" dirty="0">
                <a:latin typeface="HSE Sans" panose="02000000000000000000" pitchFamily="50" charset="0"/>
              </a:rPr>
              <a:t>Authors: </a:t>
            </a:r>
            <a:r>
              <a:rPr lang="en-US" sz="1800" dirty="0" err="1">
                <a:latin typeface="HSE Sans" panose="02000000000000000000" pitchFamily="50" charset="0"/>
              </a:rPr>
              <a:t>Hao</a:t>
            </a:r>
            <a:r>
              <a:rPr lang="en-US" sz="1800" dirty="0">
                <a:latin typeface="HSE Sans" panose="02000000000000000000" pitchFamily="50" charset="0"/>
              </a:rPr>
              <a:t>-Ting </a:t>
            </a:r>
            <a:r>
              <a:rPr lang="en-US" sz="1800" dirty="0" err="1">
                <a:latin typeface="HSE Sans" panose="02000000000000000000" pitchFamily="50" charset="0"/>
              </a:rPr>
              <a:t>Pai</a:t>
            </a:r>
            <a:r>
              <a:rPr lang="en-US" sz="1800" dirty="0">
                <a:latin typeface="HSE Sans" panose="02000000000000000000" pitchFamily="50" charset="0"/>
              </a:rPr>
              <a:t>, Chung-</a:t>
            </a:r>
            <a:r>
              <a:rPr lang="en-US" sz="1800" dirty="0" err="1">
                <a:latin typeface="HSE Sans" panose="02000000000000000000" pitchFamily="50" charset="0"/>
              </a:rPr>
              <a:t>Chian</a:t>
            </a:r>
            <a:r>
              <a:rPr lang="en-US" sz="1800" dirty="0">
                <a:latin typeface="HSE Sans" panose="02000000000000000000" pitchFamily="50" charset="0"/>
              </a:rPr>
              <a:t> Hsu</a:t>
            </a:r>
            <a:endParaRPr sz="1800" dirty="0">
              <a:latin typeface="HSE Sans" panose="02000000000000000000" pitchFamily="50" charset="0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F2D69"/>
              </a:buClr>
              <a:buSzPts val="1800"/>
              <a:buNone/>
            </a:pPr>
            <a:r>
              <a:rPr lang="en-US" sz="1800" dirty="0">
                <a:latin typeface="HSE Sans" panose="02000000000000000000" pitchFamily="50" charset="0"/>
                <a:sym typeface="Arial"/>
              </a:rPr>
              <a:t>Published in: </a:t>
            </a:r>
            <a:r>
              <a:rPr lang="en-US" sz="1800" i="1" dirty="0">
                <a:latin typeface="HSE Sans" panose="02000000000000000000" pitchFamily="50" charset="0"/>
                <a:sym typeface="Arial"/>
              </a:rPr>
              <a:t>Scientific Reports</a:t>
            </a:r>
            <a:r>
              <a:rPr lang="en-US" sz="1800" dirty="0">
                <a:latin typeface="HSE Sans" panose="02000000000000000000" pitchFamily="50" charset="0"/>
                <a:sym typeface="Arial"/>
              </a:rPr>
              <a:t> volume </a:t>
            </a:r>
            <a:r>
              <a:rPr lang="en-US" sz="1800" dirty="0" smtClean="0">
                <a:latin typeface="HSE Sans" panose="02000000000000000000" pitchFamily="50" charset="0"/>
                <a:sym typeface="Arial"/>
              </a:rPr>
              <a:t>12 (</a:t>
            </a:r>
            <a:r>
              <a:rPr lang="en-US" sz="1800" dirty="0">
                <a:latin typeface="HSE Sans" panose="02000000000000000000" pitchFamily="50" charset="0"/>
                <a:sym typeface="Arial"/>
              </a:rPr>
              <a:t>2022)</a:t>
            </a:r>
            <a:endParaRPr sz="1800" dirty="0">
              <a:latin typeface="HSE Sans" panose="02000000000000000000" pitchFamily="50" charset="0"/>
              <a:sym typeface="Arial"/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10164416" y="5503434"/>
            <a:ext cx="8356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mtClean="0">
                <a:latin typeface="HSE Sans" panose="02000000000000000000" pitchFamily="50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</a:t>
            </a:fld>
            <a:r>
              <a:rPr lang="en-US" dirty="0" smtClean="0">
                <a:latin typeface="HSE Sans" panose="02000000000000000000" pitchFamily="50" charset="0"/>
              </a:rPr>
              <a:t>/19 </a:t>
            </a:r>
            <a:endParaRPr dirty="0">
              <a:latin typeface="HSE Sans" panose="02000000000000000000" pitchFamily="50" charset="0"/>
            </a:endParaRPr>
          </a:p>
        </p:txBody>
      </p:sp>
      <p:sp>
        <p:nvSpPr>
          <p:cNvPr id="94" name="Google Shape;94;p13"/>
          <p:cNvSpPr txBox="1">
            <a:spLocks noGrp="1"/>
          </p:cNvSpPr>
          <p:nvPr>
            <p:ph type="dt" idx="10"/>
          </p:nvPr>
        </p:nvSpPr>
        <p:spPr>
          <a:xfrm>
            <a:off x="8133347" y="5503433"/>
            <a:ext cx="1329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Moscow, 2024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F2D69"/>
                </a:solidFill>
              </a:rPr>
              <a:t>Establishing the Causes</a:t>
            </a:r>
            <a:endParaRPr dirty="0">
              <a:solidFill>
                <a:srgbClr val="0F2D69"/>
              </a:solidFill>
            </a:endParaRPr>
          </a:p>
        </p:txBody>
      </p:sp>
      <p:sp>
        <p:nvSpPr>
          <p:cNvPr id="168" name="Google Shape;168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smtClean="0"/>
              <a:pPr lvl="0"/>
              <a:t>10</a:t>
            </a:fld>
            <a:r>
              <a:rPr lang="en-US" dirty="0" smtClean="0"/>
              <a:t>/</a:t>
            </a:r>
            <a:r>
              <a:rPr lang="en-US" dirty="0"/>
              <a:t>19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Google Shape;169;p22"/>
              <p:cNvSpPr txBox="1"/>
              <p:nvPr/>
            </p:nvSpPr>
            <p:spPr>
              <a:xfrm>
                <a:off x="642474" y="1551328"/>
                <a:ext cx="6187900" cy="43200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5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Each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500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5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 </a:t>
                </a:r>
                <a:r>
                  <a:rPr lang="en-US" sz="25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is given </a:t>
                </a:r>
                <a:r>
                  <a:rPr lang="en-US" sz="25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3 scores: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dirty="0">
                  <a:solidFill>
                    <a:srgbClr val="0F2D69"/>
                  </a:solidFill>
                  <a:latin typeface="HSE Sans" panose="02000000000000000000" pitchFamily="50" charset="0"/>
                </a:endParaRPr>
              </a:p>
              <a:p>
                <a:pPr marL="457200" lvl="0" indent="-34290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F2D69"/>
                  </a:buClr>
                  <a:buSzPts val="1800"/>
                  <a:buChar char="●"/>
                </a:pPr>
                <a:r>
                  <a:rPr lang="en-US" sz="1800" b="1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Positive score(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rgbClr val="0F2D69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sSub>
                      <m:sSubPr>
                        <m:ctrlPr>
                          <a:rPr lang="en-US" sz="1800" b="1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800" b="1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): </a:t>
                </a:r>
                <a:r>
                  <a:rPr lang="en-US" sz="18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1800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 contains a Pure Positive Pattern (PPP) then</a:t>
                </a:r>
              </a:p>
              <a:p>
                <a:pPr marL="0" lvl="0" indent="45720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rgbClr val="0F2D69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sz="1800" i="1" dirty="0" smtClean="0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 smtClean="0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 dirty="0" smtClean="0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 dirty="0">
                          <a:solidFill>
                            <a:srgbClr val="0F2D69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800" i="1" dirty="0" err="1">
                          <a:solidFill>
                            <a:srgbClr val="0F2D69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sz="1800" i="1" dirty="0" err="1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 err="1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 dirty="0" err="1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 dirty="0">
                          <a:solidFill>
                            <a:srgbClr val="0F2D6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dirty="0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ar-AE" sz="1800" i="1" dirty="0">
                                  <a:solidFill>
                                    <a:srgbClr val="0F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800" i="1" dirty="0">
                                  <a:solidFill>
                                    <a:srgbClr val="0F2D69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ar-AE" sz="1800" i="1" dirty="0" err="1">
                                  <a:solidFill>
                                    <a:srgbClr val="0F2D69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800" b="0" i="1" dirty="0" smtClean="0">
                                  <a:solidFill>
                                    <a:srgbClr val="0F2D69"/>
                                  </a:solidFill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p>
                          </m:sSup>
                        </m:e>
                      </m:d>
                      <m:r>
                        <a:rPr lang="en-US" sz="1800" b="0" i="1" dirty="0" smtClean="0">
                          <a:solidFill>
                            <a:srgbClr val="0F2D69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1800" i="1" dirty="0">
                          <a:solidFill>
                            <a:srgbClr val="0F2D69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ar-AE" sz="1800" i="1" dirty="0" err="1">
                          <a:solidFill>
                            <a:srgbClr val="0F2D69"/>
                          </a:solidFill>
                          <a:latin typeface="Cambria Math" panose="02040503050406030204" pitchFamily="18" charset="0"/>
                        </a:rPr>
                        <m:t>𝑝𝑝𝑝</m:t>
                      </m:r>
                      <m:r>
                        <a:rPr lang="ar-AE" sz="1800" i="1" dirty="0">
                          <a:solidFill>
                            <a:srgbClr val="0F2D69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ar-AE" sz="1800" dirty="0">
                  <a:solidFill>
                    <a:srgbClr val="0F2D69"/>
                  </a:solidFill>
                  <a:latin typeface="HSE Sans" panose="02000000000000000000" pitchFamily="50" charset="0"/>
                </a:endParaRPr>
              </a:p>
              <a:p>
                <a:pPr marL="457200" lvl="0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ar-AE" sz="1800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800" i="1" dirty="0" err="1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𝑝𝑝𝑝</m:t>
                        </m:r>
                      </m:e>
                    </m:d>
                  </m:oMath>
                </a14:m>
                <a:r>
                  <a:rPr lang="en-US" sz="18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 - number </a:t>
                </a:r>
                <a:r>
                  <a:rPr lang="en-US" sz="18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of features in PPP,</a:t>
                </a:r>
              </a:p>
              <a:p>
                <a:pPr marL="457200" lvl="0">
                  <a:lnSpc>
                    <a:spcPct val="114000"/>
                  </a:lnSpc>
                  <a:buClr>
                    <a:schemeClr val="dk1"/>
                  </a:buClr>
                  <a:buSzPts val="1100"/>
                </a:pP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rgbClr val="0F2D69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ar-AE" sz="1800" i="1" dirty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800" i="1" dirty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ar-AE" sz="1800" i="1" dirty="0" err="1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i="1" dirty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𝑝𝑝</m:t>
                        </m:r>
                      </m:sup>
                    </m:sSup>
                  </m:oMath>
                </a14:m>
                <a:r>
                  <a:rPr lang="en-US" sz="18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 - </a:t>
                </a:r>
                <a:r>
                  <a:rPr lang="en-US" sz="18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number of Positive observations containing PPP</a:t>
                </a:r>
              </a:p>
              <a:p>
                <a:pPr marL="457200" lvl="0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dirty="0">
                  <a:solidFill>
                    <a:srgbClr val="0F2D69"/>
                  </a:solidFill>
                  <a:latin typeface="HSE Sans" panose="02000000000000000000" pitchFamily="50" charset="0"/>
                </a:endParaRPr>
              </a:p>
              <a:p>
                <a:pPr marL="457200" lvl="0" indent="-34290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F2D69"/>
                  </a:buClr>
                  <a:buSzPts val="1800"/>
                  <a:buChar char="●"/>
                </a:pPr>
                <a:r>
                  <a:rPr lang="en-US" sz="1800" b="1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Negative score(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rgbClr val="0F2D69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b>
                      <m:sSubPr>
                        <m:ctrlPr>
                          <a:rPr lang="en-US" sz="1800" b="1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800" b="1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):</a:t>
                </a:r>
                <a:r>
                  <a:rPr lang="en-US" sz="18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1800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 contains a Pure Negative Pattern (PNP) then </a:t>
                </a:r>
              </a:p>
              <a:p>
                <a:pPr marL="457200" lvl="0"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rgbClr val="0F2D69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1800" i="1" dirty="0" smtClean="0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 smtClean="0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 dirty="0" smtClean="0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 dirty="0">
                          <a:solidFill>
                            <a:srgbClr val="0F2D69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800" i="1" dirty="0" err="1">
                          <a:solidFill>
                            <a:srgbClr val="0F2D69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1800" i="1" dirty="0" err="1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 err="1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 dirty="0" err="1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 dirty="0">
                          <a:solidFill>
                            <a:srgbClr val="0F2D6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dirty="0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rgbClr val="0F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rgbClr val="0F2D69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US" sz="1800" i="1" dirty="0" err="1">
                                  <a:solidFill>
                                    <a:srgbClr val="0F2D69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800" i="1" dirty="0">
                                  <a:solidFill>
                                    <a:srgbClr val="0F2D69"/>
                                  </a:solidFill>
                                  <a:latin typeface="Cambria Math" panose="02040503050406030204" pitchFamily="18" charset="0"/>
                                </a:rPr>
                                <m:t>𝑛𝑝</m:t>
                              </m:r>
                            </m:sup>
                          </m:sSup>
                        </m:e>
                      </m:d>
                      <m:r>
                        <a:rPr lang="en-US" sz="1800" b="0" i="1" dirty="0" smtClean="0">
                          <a:solidFill>
                            <a:srgbClr val="0F2D69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800" i="1" dirty="0">
                          <a:solidFill>
                            <a:srgbClr val="0F2D69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i="1" dirty="0" err="1">
                          <a:solidFill>
                            <a:srgbClr val="0F2D69"/>
                          </a:solidFill>
                          <a:latin typeface="Cambria Math" panose="02040503050406030204" pitchFamily="18" charset="0"/>
                        </a:rPr>
                        <m:t>𝑝𝑛𝑝</m:t>
                      </m:r>
                      <m:r>
                        <a:rPr lang="en-US" sz="1800" i="1" dirty="0">
                          <a:solidFill>
                            <a:srgbClr val="0F2D69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1800" dirty="0">
                  <a:solidFill>
                    <a:srgbClr val="0F2D69"/>
                  </a:solidFill>
                  <a:latin typeface="HSE Sans" panose="02000000000000000000" pitchFamily="50" charset="0"/>
                </a:endParaRPr>
              </a:p>
              <a:p>
                <a:pPr marL="457200" lvl="0">
                  <a:lnSpc>
                    <a:spcPct val="114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ar-AE" sz="1800" i="1" dirty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800" i="1" dirty="0" err="1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𝑝𝑝𝑝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 - number of feature in PNP,</a:t>
                </a:r>
              </a:p>
              <a:p>
                <a:pPr marL="457200" lvl="0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rgbClr val="0F2D69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US" sz="1800" i="1" dirty="0" err="1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i="1" dirty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𝑛𝑝</m:t>
                        </m:r>
                      </m:sup>
                    </m:sSup>
                  </m:oMath>
                </a14:m>
                <a:r>
                  <a:rPr lang="en-US" sz="18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 </a:t>
                </a:r>
                <a:r>
                  <a:rPr lang="en-US" sz="18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- number of Positive observations containing PNP</a:t>
                </a:r>
                <a:endParaRPr sz="1800" dirty="0">
                  <a:solidFill>
                    <a:srgbClr val="0F2D69"/>
                  </a:solidFill>
                  <a:latin typeface="HSE Sans" panose="02000000000000000000" pitchFamily="50" charset="0"/>
                </a:endParaRPr>
              </a:p>
            </p:txBody>
          </p:sp>
        </mc:Choice>
        <mc:Fallback xmlns="">
          <p:sp>
            <p:nvSpPr>
              <p:cNvPr id="169" name="Google Shape;169;p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74" y="1551328"/>
                <a:ext cx="6187900" cy="4320063"/>
              </a:xfrm>
              <a:prstGeom prst="rect">
                <a:avLst/>
              </a:prstGeom>
              <a:blipFill>
                <a:blip r:embed="rId3"/>
                <a:stretch>
                  <a:fillRect l="-1576" t="-141" r="-1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Google Shape;170;p22"/>
              <p:cNvSpPr txBox="1"/>
              <p:nvPr/>
            </p:nvSpPr>
            <p:spPr>
              <a:xfrm>
                <a:off x="6830374" y="2229825"/>
                <a:ext cx="4692000" cy="22621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F2D69"/>
                  </a:buClr>
                  <a:buSzPts val="1800"/>
                  <a:buChar char="●"/>
                </a:pPr>
                <a:r>
                  <a:rPr lang="en-US" sz="1800" b="1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Novelty score(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rgbClr val="0F2D69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b>
                      <m:sSubPr>
                        <m:ctrlPr>
                          <a:rPr lang="ar-AE" sz="1800" b="1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1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ar-AE" sz="1800" b="1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):</a:t>
                </a:r>
                <a:r>
                  <a:rPr lang="en-US" sz="18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 This </a:t>
                </a:r>
                <a:r>
                  <a:rPr lang="en-US" sz="18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represents a neutral count when no known positive or negative patterns are found.</a:t>
                </a:r>
              </a:p>
              <a:p>
                <a:pPr marL="0" lvl="0" indent="4572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rgbClr val="0F2D69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1800" i="1" dirty="0" smtClean="0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 smtClean="0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 dirty="0" smtClean="0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 dirty="0">
                          <a:solidFill>
                            <a:srgbClr val="0F2D69"/>
                          </a:solidFill>
                          <a:latin typeface="Cambria Math" panose="02040503050406030204" pitchFamily="18" charset="0"/>
                        </a:rPr>
                        <m:t> =|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800" b="0" i="1" dirty="0" smtClean="0">
                              <a:solidFill>
                                <a:srgbClr val="0F2D69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800" i="1" dirty="0">
                          <a:solidFill>
                            <a:srgbClr val="0F2D69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1800" dirty="0">
                  <a:solidFill>
                    <a:srgbClr val="0F2D69"/>
                  </a:solidFill>
                  <a:latin typeface="HSE Sans" panose="02000000000000000000" pitchFamily="50" charset="0"/>
                </a:endParaRPr>
              </a:p>
              <a:p>
                <a:pPr lvl="0" indent="457200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1800" i="1" dirty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𝑇𝑅</m:t>
                        </m:r>
                      </m:sub>
                    </m:sSub>
                  </m:oMath>
                </a14:m>
                <a:r>
                  <a:rPr lang="en-US" sz="18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 - number of training observations</a:t>
                </a:r>
                <a:endParaRPr lang="en-US" sz="1800" dirty="0">
                  <a:solidFill>
                    <a:srgbClr val="0F2D69"/>
                  </a:solidFill>
                  <a:latin typeface="HSE Sans" panose="02000000000000000000" pitchFamily="50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dirty="0">
                  <a:solidFill>
                    <a:srgbClr val="0F2D69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F2D69"/>
                  </a:solidFill>
                </a:endParaRPr>
              </a:p>
            </p:txBody>
          </p:sp>
        </mc:Choice>
        <mc:Fallback xmlns="">
          <p:sp>
            <p:nvSpPr>
              <p:cNvPr id="170" name="Google Shape;170;p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374" y="2229825"/>
                <a:ext cx="4692000" cy="2262127"/>
              </a:xfrm>
              <a:prstGeom prst="rect">
                <a:avLst/>
              </a:prstGeom>
              <a:blipFill>
                <a:blip r:embed="rId4"/>
                <a:stretch>
                  <a:fillRect r="-2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6830374" y="2229825"/>
            <a:ext cx="0" cy="35423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25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1020720" y="220743"/>
            <a:ext cx="10159200" cy="1325700"/>
          </a:xfrm>
          <a:prstGeom prst="rect">
            <a:avLst/>
          </a:prstGeom>
          <a:noFill/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0F2D69"/>
                </a:solidFill>
              </a:rPr>
              <a:t>Understanding Results of Analytics</a:t>
            </a:r>
            <a:endParaRPr sz="4800" dirty="0">
              <a:solidFill>
                <a:srgbClr val="0F2D69"/>
              </a:solidFill>
            </a:endParaRPr>
          </a:p>
        </p:txBody>
      </p:sp>
      <p:sp>
        <p:nvSpPr>
          <p:cNvPr id="178" name="Google Shape;178;p23"/>
          <p:cNvSpPr txBox="1">
            <a:spLocks noGrp="1"/>
          </p:cNvSpPr>
          <p:nvPr>
            <p:ph type="sldNum" idx="12"/>
          </p:nvPr>
        </p:nvSpPr>
        <p:spPr>
          <a:xfrm>
            <a:off x="9869713" y="6129224"/>
            <a:ext cx="127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smtClean="0"/>
              <a:pPr lvl="0"/>
              <a:t>11</a:t>
            </a:fld>
            <a:r>
              <a:rPr lang="en-US" dirty="0" smtClean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180" name="Google Shape;180;p23"/>
          <p:cNvSpPr txBox="1"/>
          <p:nvPr/>
        </p:nvSpPr>
        <p:spPr>
          <a:xfrm>
            <a:off x="986720" y="1965853"/>
            <a:ext cx="6256500" cy="324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F2D69"/>
                </a:solidFill>
                <a:latin typeface="HSE Sans" panose="02000000000000000000" pitchFamily="50" charset="0"/>
              </a:rPr>
              <a:t>The authors evaluate the performance of the TC method by three </a:t>
            </a:r>
            <a:r>
              <a:rPr lang="en-US" sz="1800" dirty="0" smtClean="0">
                <a:solidFill>
                  <a:srgbClr val="0F2D69"/>
                </a:solidFill>
                <a:latin typeface="HSE Sans" panose="02000000000000000000" pitchFamily="50" charset="0"/>
              </a:rPr>
              <a:t>metrics: </a:t>
            </a:r>
            <a:endParaRPr sz="1800" dirty="0">
              <a:solidFill>
                <a:srgbClr val="0F2D69"/>
              </a:solidFill>
              <a:latin typeface="HSE Sans" panose="02000000000000000000" pitchFamily="50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F2D69"/>
              </a:solidFill>
              <a:latin typeface="HSE Sans" panose="02000000000000000000" pitchFamily="50" charset="0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F2D69"/>
                </a:solidFill>
                <a:latin typeface="HSE Sans" panose="02000000000000000000" pitchFamily="50" charset="0"/>
              </a:rPr>
              <a:t>Precision. </a:t>
            </a:r>
            <a:r>
              <a:rPr lang="en-US" sz="1800" dirty="0">
                <a:solidFill>
                  <a:srgbClr val="0F2D69"/>
                </a:solidFill>
                <a:latin typeface="HSE Sans" panose="02000000000000000000" pitchFamily="50" charset="0"/>
              </a:rPr>
              <a:t>Measures the accuracy of positive predictions</a:t>
            </a:r>
            <a:r>
              <a:rPr lang="en-US" sz="1800" dirty="0" smtClean="0">
                <a:solidFill>
                  <a:srgbClr val="0F2D69"/>
                </a:solidFill>
                <a:latin typeface="HSE Sans" panose="02000000000000000000" pitchFamily="50" charset="0"/>
              </a:rPr>
              <a:t>.</a:t>
            </a:r>
            <a:endParaRPr lang="ru-RU" sz="1800" dirty="0" smtClean="0">
              <a:solidFill>
                <a:srgbClr val="0F2D69"/>
              </a:solidFill>
              <a:latin typeface="HSE Sans" panose="02000000000000000000" pitchFamily="50" charset="0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dirty="0">
              <a:solidFill>
                <a:srgbClr val="0F2D69"/>
              </a:solidFill>
              <a:latin typeface="HSE Sans" panose="02000000000000000000" pitchFamily="50" charset="0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F2D69"/>
                </a:solidFill>
                <a:latin typeface="HSE Sans" panose="02000000000000000000" pitchFamily="50" charset="0"/>
              </a:rPr>
              <a:t>Recall. </a:t>
            </a:r>
            <a:r>
              <a:rPr lang="en-US" sz="1800" dirty="0">
                <a:solidFill>
                  <a:srgbClr val="0F2D69"/>
                </a:solidFill>
                <a:latin typeface="HSE Sans" panose="02000000000000000000" pitchFamily="50" charset="0"/>
              </a:rPr>
              <a:t>Measures the ability to find all relevant instances (true positives</a:t>
            </a:r>
            <a:r>
              <a:rPr lang="en-US" sz="1800" dirty="0" smtClean="0">
                <a:solidFill>
                  <a:srgbClr val="0F2D69"/>
                </a:solidFill>
                <a:latin typeface="HSE Sans" panose="02000000000000000000" pitchFamily="50" charset="0"/>
              </a:rPr>
              <a:t>).</a:t>
            </a:r>
            <a:endParaRPr lang="ru-RU" sz="1800" dirty="0" smtClean="0">
              <a:solidFill>
                <a:srgbClr val="0F2D69"/>
              </a:solidFill>
              <a:latin typeface="HSE Sans" panose="02000000000000000000" pitchFamily="50" charset="0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ru-RU" sz="1800" dirty="0">
              <a:solidFill>
                <a:srgbClr val="0F2D69"/>
              </a:solidFill>
              <a:latin typeface="HSE Sans" panose="02000000000000000000" pitchFamily="50" charset="0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F2D69"/>
                </a:solidFill>
                <a:latin typeface="HSE Sans" panose="02000000000000000000" pitchFamily="50" charset="0"/>
              </a:rPr>
              <a:t>Area </a:t>
            </a:r>
            <a:r>
              <a:rPr lang="en-US" sz="1800" b="1" dirty="0">
                <a:solidFill>
                  <a:srgbClr val="0F2D69"/>
                </a:solidFill>
                <a:latin typeface="HSE Sans" panose="02000000000000000000" pitchFamily="50" charset="0"/>
              </a:rPr>
              <a:t>Under Curve (AUC</a:t>
            </a:r>
            <a:r>
              <a:rPr lang="en-US" sz="1800" b="1" dirty="0" smtClean="0">
                <a:solidFill>
                  <a:srgbClr val="0F2D69"/>
                </a:solidFill>
                <a:latin typeface="HSE Sans" panose="02000000000000000000" pitchFamily="50" charset="0"/>
              </a:rPr>
              <a:t>).</a:t>
            </a:r>
            <a:r>
              <a:rPr lang="en-US" sz="1800" dirty="0" smtClean="0">
                <a:solidFill>
                  <a:srgbClr val="0F2D69"/>
                </a:solidFill>
                <a:latin typeface="HSE Sans" panose="02000000000000000000" pitchFamily="50" charset="0"/>
              </a:rPr>
              <a:t> </a:t>
            </a:r>
            <a:r>
              <a:rPr lang="en-US" sz="1800" dirty="0">
                <a:solidFill>
                  <a:srgbClr val="0F2D69"/>
                </a:solidFill>
                <a:latin typeface="HSE Sans" panose="02000000000000000000" pitchFamily="50" charset="0"/>
              </a:rPr>
              <a:t>Assesses the model's ability to discriminate between positive and negative classes</a:t>
            </a:r>
            <a:r>
              <a:rPr lang="en-US" sz="1800" dirty="0" smtClean="0">
                <a:solidFill>
                  <a:srgbClr val="0F2D69"/>
                </a:solidFill>
                <a:latin typeface="HSE Sans" panose="02000000000000000000" pitchFamily="50" charset="0"/>
              </a:rPr>
              <a:t>.</a:t>
            </a:r>
            <a:endParaRPr sz="1800" dirty="0">
              <a:solidFill>
                <a:srgbClr val="0F2D69"/>
              </a:solidFill>
              <a:latin typeface="HSE Sans" panose="02000000000000000000" pitchFamily="50" charset="0"/>
            </a:endParaRPr>
          </a:p>
        </p:txBody>
      </p:sp>
      <p:graphicFrame>
        <p:nvGraphicFramePr>
          <p:cNvPr id="181" name="Google Shape;181;p23"/>
          <p:cNvGraphicFramePr/>
          <p:nvPr>
            <p:extLst>
              <p:ext uri="{D42A27DB-BD31-4B8C-83A1-F6EECF244321}">
                <p14:modId xmlns:p14="http://schemas.microsoft.com/office/powerpoint/2010/main" val="882559615"/>
              </p:ext>
            </p:extLst>
          </p:nvPr>
        </p:nvGraphicFramePr>
        <p:xfrm>
          <a:off x="7411622" y="2694908"/>
          <a:ext cx="3936700" cy="2285850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19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8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F2D69"/>
                          </a:solidFill>
                          <a:latin typeface="HSE Sans" panose="02000000000000000000" pitchFamily="50" charset="0"/>
                        </a:rPr>
                        <a:t>AUC value</a:t>
                      </a:r>
                      <a:endParaRPr sz="1800" dirty="0">
                        <a:solidFill>
                          <a:srgbClr val="0F2D69"/>
                        </a:solidFill>
                        <a:latin typeface="HSE Sans" panose="02000000000000000000" pitchFamily="50" charset="0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AB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AB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>
                          <a:solidFill>
                            <a:srgbClr val="0F2D69"/>
                          </a:solidFill>
                          <a:latin typeface="HSE Sans" panose="02000000000000000000" pitchFamily="50" charset="0"/>
                        </a:rPr>
                        <a:t>Discrimination</a:t>
                      </a:r>
                      <a:endParaRPr sz="1800" dirty="0">
                        <a:solidFill>
                          <a:srgbClr val="0F2D69"/>
                        </a:solidFill>
                        <a:latin typeface="HSE Sans" panose="02000000000000000000" pitchFamily="50" charset="0"/>
                      </a:endParaRPr>
                    </a:p>
                  </a:txBody>
                  <a:tcPr marL="91425" marR="91425" marT="91425" marB="91425" anchor="ctr">
                    <a:lnL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AB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AB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F2D69"/>
                          </a:solidFill>
                          <a:latin typeface="HSE Sans" panose="02000000000000000000" pitchFamily="50" charset="0"/>
                        </a:rPr>
                        <a:t>&lt; 0.5</a:t>
                      </a:r>
                      <a:endParaRPr sz="1800" dirty="0">
                        <a:solidFill>
                          <a:srgbClr val="0F2D69"/>
                        </a:solidFill>
                        <a:latin typeface="HSE Sans" panose="02000000000000000000" pitchFamily="50" charset="0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AB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F2D69"/>
                          </a:solidFill>
                          <a:latin typeface="HSE Sans" panose="02000000000000000000" pitchFamily="50" charset="0"/>
                        </a:rPr>
                        <a:t>no discrimination</a:t>
                      </a:r>
                      <a:endParaRPr sz="1800" dirty="0">
                        <a:solidFill>
                          <a:srgbClr val="0F2D69"/>
                        </a:solidFill>
                        <a:latin typeface="HSE Sans" panose="02000000000000000000" pitchFamily="50" charset="0"/>
                      </a:endParaRPr>
                    </a:p>
                  </a:txBody>
                  <a:tcPr marL="91425" marR="91425" marT="91425" marB="91425" anchor="ctr">
                    <a:lnL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AB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F2D69"/>
                          </a:solidFill>
                          <a:latin typeface="HSE Sans" panose="02000000000000000000" pitchFamily="50" charset="0"/>
                        </a:rPr>
                        <a:t>0.5 to 0.7</a:t>
                      </a:r>
                      <a:endParaRPr sz="1800" dirty="0">
                        <a:solidFill>
                          <a:srgbClr val="0F2D69"/>
                        </a:solidFill>
                        <a:latin typeface="HSE Sans" panose="02000000000000000000" pitchFamily="50" charset="0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F2D69"/>
                          </a:solidFill>
                          <a:latin typeface="HSE Sans" panose="02000000000000000000" pitchFamily="50" charset="0"/>
                        </a:rPr>
                        <a:t>acceptable</a:t>
                      </a:r>
                      <a:endParaRPr sz="1800" dirty="0">
                        <a:solidFill>
                          <a:srgbClr val="0F2D69"/>
                        </a:solidFill>
                        <a:latin typeface="HSE Sans" panose="02000000000000000000" pitchFamily="50" charset="0"/>
                      </a:endParaRPr>
                    </a:p>
                  </a:txBody>
                  <a:tcPr marL="91425" marR="91425" marT="91425" marB="9142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F2D69"/>
                          </a:solidFill>
                          <a:latin typeface="HSE Sans" panose="02000000000000000000" pitchFamily="50" charset="0"/>
                        </a:rPr>
                        <a:t>0.7 to 0.9</a:t>
                      </a:r>
                      <a:endParaRPr sz="1800" dirty="0">
                        <a:solidFill>
                          <a:srgbClr val="0F2D69"/>
                        </a:solidFill>
                        <a:latin typeface="HSE Sans" panose="02000000000000000000" pitchFamily="50" charset="0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F2D69"/>
                          </a:solidFill>
                          <a:latin typeface="HSE Sans" panose="02000000000000000000" pitchFamily="50" charset="0"/>
                        </a:rPr>
                        <a:t>excellent</a:t>
                      </a:r>
                      <a:endParaRPr sz="1800" dirty="0">
                        <a:solidFill>
                          <a:srgbClr val="0F2D69"/>
                        </a:solidFill>
                        <a:latin typeface="HSE Sans" panose="02000000000000000000" pitchFamily="50" charset="0"/>
                      </a:endParaRPr>
                    </a:p>
                  </a:txBody>
                  <a:tcPr marL="91425" marR="91425" marT="91425" marB="9142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F2D69"/>
                          </a:solidFill>
                          <a:latin typeface="HSE Sans" panose="02000000000000000000" pitchFamily="50" charset="0"/>
                        </a:rPr>
                        <a:t>&gt; 0.9</a:t>
                      </a:r>
                      <a:endParaRPr sz="1800" dirty="0">
                        <a:solidFill>
                          <a:srgbClr val="0F2D69"/>
                        </a:solidFill>
                        <a:latin typeface="HSE Sans" panose="02000000000000000000" pitchFamily="50" charset="0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AB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F2D69"/>
                          </a:solidFill>
                          <a:latin typeface="HSE Sans" panose="02000000000000000000" pitchFamily="50" charset="0"/>
                        </a:rPr>
                        <a:t>outstanding</a:t>
                      </a:r>
                      <a:endParaRPr sz="1800" dirty="0">
                        <a:solidFill>
                          <a:srgbClr val="0F2D69"/>
                        </a:solidFill>
                        <a:latin typeface="HSE Sans" panose="02000000000000000000" pitchFamily="50" charset="0"/>
                      </a:endParaRPr>
                    </a:p>
                  </a:txBody>
                  <a:tcPr marL="91425" marR="91425" marT="91425" marB="9142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B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986713" y="229887"/>
            <a:ext cx="10159200" cy="1325700"/>
          </a:xfrm>
          <a:prstGeom prst="rect">
            <a:avLst/>
          </a:prstGeom>
          <a:noFill/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0F2D69"/>
                </a:solidFill>
              </a:rPr>
              <a:t>Understanding Results of Analytics</a:t>
            </a:r>
            <a:endParaRPr sz="4800" dirty="0">
              <a:solidFill>
                <a:srgbClr val="0F2D69"/>
              </a:solidFill>
            </a:endParaRPr>
          </a:p>
        </p:txBody>
      </p:sp>
      <p:sp>
        <p:nvSpPr>
          <p:cNvPr id="188" name="Google Shape;188;p24"/>
          <p:cNvSpPr txBox="1">
            <a:spLocks noGrp="1"/>
          </p:cNvSpPr>
          <p:nvPr>
            <p:ph type="sldNum" idx="12"/>
          </p:nvPr>
        </p:nvSpPr>
        <p:spPr>
          <a:xfrm>
            <a:off x="9869713" y="6129224"/>
            <a:ext cx="127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smtClean="0"/>
              <a:pPr lvl="0"/>
              <a:t>12</a:t>
            </a:fld>
            <a:r>
              <a:rPr lang="en-US" dirty="0" smtClean="0"/>
              <a:t>/</a:t>
            </a:r>
            <a:r>
              <a:rPr lang="en-US" dirty="0"/>
              <a:t>19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Google Shape;189;p24"/>
              <p:cNvSpPr txBox="1"/>
              <p:nvPr/>
            </p:nvSpPr>
            <p:spPr>
              <a:xfrm>
                <a:off x="986713" y="1954142"/>
                <a:ext cx="4900200" cy="34716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False positive</a:t>
                </a:r>
                <a:r>
                  <a:rPr lang="en-US" sz="24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 error is caused by: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solidFill>
                    <a:srgbClr val="0F2D69"/>
                  </a:solidFill>
                  <a:latin typeface="HSE Sans" panose="02000000000000000000" pitchFamily="50" charset="0"/>
                </a:endParaRPr>
              </a:p>
              <a:p>
                <a:pPr marL="336550" lvl="0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F2D69"/>
                  </a:buClr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F2D69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ar-AE" sz="2400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ar-AE" sz="2400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sz="24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 </a:t>
                </a:r>
                <a:r>
                  <a:rPr lang="en-US" sz="24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incorrectly </a:t>
                </a:r>
                <a:r>
                  <a:rPr lang="en-US" sz="24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containing </a:t>
                </a:r>
                <a:r>
                  <a:rPr lang="en-US" sz="24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pure positive </a:t>
                </a:r>
                <a:r>
                  <a:rPr lang="en-US" sz="24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patterns</a:t>
                </a:r>
                <a:r>
                  <a:rPr lang="en-US" sz="24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;</a:t>
                </a:r>
                <a:endParaRPr lang="en-US" sz="2400" dirty="0" smtClean="0">
                  <a:solidFill>
                    <a:srgbClr val="0F2D69"/>
                  </a:solidFill>
                  <a:latin typeface="HSE Sans" panose="02000000000000000000" pitchFamily="50" charset="0"/>
                </a:endParaRPr>
              </a:p>
              <a:p>
                <a:pPr marL="5080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F2D69"/>
                  </a:buClr>
                  <a:buSzPts val="2800"/>
                </a:pPr>
                <a:endParaRPr lang="en-US" sz="2400" dirty="0">
                  <a:solidFill>
                    <a:srgbClr val="0F2D69"/>
                  </a:solidFill>
                  <a:latin typeface="HSE Sans" panose="02000000000000000000" pitchFamily="50" charset="0"/>
                </a:endParaRPr>
              </a:p>
              <a:p>
                <a:pPr marL="336550" lvl="0" indent="-2857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F2D69"/>
                  </a:buClr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F2D69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 </a:t>
                </a:r>
                <a:r>
                  <a:rPr lang="en-US" sz="24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being </a:t>
                </a:r>
                <a:r>
                  <a:rPr lang="en-US" sz="24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novel</a:t>
                </a:r>
                <a:r>
                  <a:rPr lang="en-US" sz="24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, i.e. </a:t>
                </a:r>
                <a:r>
                  <a:rPr lang="en-US" sz="24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lacking </a:t>
                </a:r>
                <a:r>
                  <a:rPr lang="en-US" sz="24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known </a:t>
                </a:r>
                <a:r>
                  <a:rPr lang="en-US" sz="24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Pure Positive </a:t>
                </a:r>
                <a:r>
                  <a:rPr lang="en-US" sz="24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Patterns and </a:t>
                </a:r>
                <a:r>
                  <a:rPr lang="en-US" sz="24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Pure Negative </a:t>
                </a:r>
                <a:r>
                  <a:rPr lang="en-US" sz="24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Patterns.</a:t>
                </a:r>
                <a:endParaRPr sz="2400" dirty="0">
                  <a:solidFill>
                    <a:srgbClr val="0F2D69"/>
                  </a:solidFill>
                  <a:latin typeface="HSE Sans" panose="02000000000000000000" pitchFamily="50" charset="0"/>
                </a:endParaRPr>
              </a:p>
            </p:txBody>
          </p:sp>
        </mc:Choice>
        <mc:Fallback xmlns="">
          <p:sp>
            <p:nvSpPr>
              <p:cNvPr id="189" name="Google Shape;189;p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13" y="1954142"/>
                <a:ext cx="4900200" cy="3471689"/>
              </a:xfrm>
              <a:prstGeom prst="rect">
                <a:avLst/>
              </a:prstGeom>
              <a:blipFill>
                <a:blip r:embed="rId3"/>
                <a:stretch>
                  <a:fillRect l="-1990" t="-176" r="-1244" b="-12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Google Shape;190;p24"/>
              <p:cNvSpPr txBox="1"/>
              <p:nvPr/>
            </p:nvSpPr>
            <p:spPr>
              <a:xfrm>
                <a:off x="6245713" y="1954142"/>
                <a:ext cx="4900200" cy="2462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False negative </a:t>
                </a:r>
                <a:r>
                  <a:rPr lang="en-US" sz="24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error is caused by: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solidFill>
                    <a:srgbClr val="0F2D69"/>
                  </a:solidFill>
                  <a:latin typeface="HSE Sans" panose="02000000000000000000" pitchFamily="50" charset="0"/>
                </a:endParaRPr>
              </a:p>
              <a:p>
                <a:pPr marL="336550" lvl="0" indent="-2857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F2D69"/>
                  </a:buClr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F2D69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ar-AE" sz="2400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ar-AE" sz="2400" i="1" dirty="0" smtClean="0">
                            <a:solidFill>
                              <a:srgbClr val="0F2D6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sz="24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 </a:t>
                </a:r>
                <a:r>
                  <a:rPr lang="en-US" sz="24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containing </a:t>
                </a:r>
                <a:r>
                  <a:rPr lang="en-US" sz="24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P</a:t>
                </a:r>
                <a:r>
                  <a:rPr lang="en-US" sz="24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ure </a:t>
                </a:r>
                <a:r>
                  <a:rPr lang="en-US" sz="24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N</a:t>
                </a:r>
                <a:r>
                  <a:rPr lang="en-US" sz="24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egative </a:t>
                </a:r>
                <a:r>
                  <a:rPr lang="en-US" sz="24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P</a:t>
                </a:r>
                <a:r>
                  <a:rPr lang="en-US" sz="24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atterns, yet lacking </a:t>
                </a:r>
                <a:r>
                  <a:rPr lang="en-US" sz="24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P</a:t>
                </a:r>
                <a:r>
                  <a:rPr lang="en-US" sz="24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ure </a:t>
                </a:r>
                <a:r>
                  <a:rPr lang="en-US" sz="24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P</a:t>
                </a:r>
                <a:r>
                  <a:rPr lang="en-US" sz="24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ositive </a:t>
                </a:r>
                <a:r>
                  <a:rPr lang="en-US" sz="2400" dirty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P</a:t>
                </a:r>
                <a:r>
                  <a:rPr lang="en-US" sz="2400" dirty="0" smtClean="0">
                    <a:solidFill>
                      <a:srgbClr val="0F2D69"/>
                    </a:solidFill>
                    <a:latin typeface="HSE Sans" panose="02000000000000000000" pitchFamily="50" charset="0"/>
                  </a:rPr>
                  <a:t>atterns.</a:t>
                </a:r>
                <a:endParaRPr lang="en-US" sz="2400" dirty="0">
                  <a:solidFill>
                    <a:srgbClr val="0F2D69"/>
                  </a:solidFill>
                  <a:latin typeface="HSE Sans" panose="02000000000000000000" pitchFamily="50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dirty="0">
                  <a:solidFill>
                    <a:srgbClr val="0F2D69"/>
                  </a:solidFill>
                </a:endParaRPr>
              </a:p>
            </p:txBody>
          </p:sp>
        </mc:Choice>
        <mc:Fallback xmlns="">
          <p:sp>
            <p:nvSpPr>
              <p:cNvPr id="190" name="Google Shape;190;p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713" y="1954142"/>
                <a:ext cx="4900200" cy="2462182"/>
              </a:xfrm>
              <a:prstGeom prst="rect">
                <a:avLst/>
              </a:prstGeom>
              <a:blipFill>
                <a:blip r:embed="rId4"/>
                <a:stretch>
                  <a:fillRect l="-1993" t="-248" r="-2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title"/>
          </p:nvPr>
        </p:nvSpPr>
        <p:spPr>
          <a:xfrm>
            <a:off x="986970" y="225765"/>
            <a:ext cx="101592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 smtClean="0"/>
              <a:t>TC method step-by-step</a:t>
            </a:r>
            <a:endParaRPr dirty="0"/>
          </a:p>
        </p:txBody>
      </p: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9869713" y="6129224"/>
            <a:ext cx="127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smtClean="0"/>
              <a:pPr lvl="0"/>
              <a:t>13</a:t>
            </a:fld>
            <a:r>
              <a:rPr lang="en-US" dirty="0" smtClean="0"/>
              <a:t>/</a:t>
            </a:r>
            <a:r>
              <a:rPr lang="en-US" dirty="0"/>
              <a:t>19</a:t>
            </a:r>
            <a:endParaRPr dirty="0"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975" y="1551475"/>
            <a:ext cx="9963026" cy="423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/>
              <a:t>Experiments &amp; Results</a:t>
            </a:r>
            <a:endParaRPr lang="en-US"/>
          </a:p>
        </p:txBody>
      </p:sp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14</a:t>
            </a:fld>
            <a:r>
              <a:rPr lang="en-US" dirty="0" smtClean="0"/>
              <a:t>/</a:t>
            </a:r>
            <a:r>
              <a:rPr lang="en-US" dirty="0"/>
              <a:t>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D69"/>
              </a:buClr>
              <a:buSzPts val="4400"/>
              <a:buFont typeface="Arial"/>
              <a:buNone/>
            </a:pPr>
            <a:r>
              <a:rPr lang="en-US" dirty="0"/>
              <a:t>Performance on BCWO dataset</a:t>
            </a:r>
            <a:endParaRPr dirty="0"/>
          </a:p>
        </p:txBody>
      </p:sp>
      <p:sp>
        <p:nvSpPr>
          <p:cNvPr id="211" name="Google Shape;21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smtClean="0"/>
              <a:pPr lvl="0"/>
              <a:t>15</a:t>
            </a:fld>
            <a:r>
              <a:rPr lang="en-US" dirty="0" smtClean="0"/>
              <a:t>/</a:t>
            </a:r>
            <a:r>
              <a:rPr lang="en-US" dirty="0"/>
              <a:t>19</a:t>
            </a:r>
            <a:endParaRPr dirty="0"/>
          </a:p>
        </p:txBody>
      </p:sp>
      <p:pic>
        <p:nvPicPr>
          <p:cNvPr id="212" name="Google Shape;212;p27"/>
          <p:cNvPicPr preferRelativeResize="0"/>
          <p:nvPr/>
        </p:nvPicPr>
        <p:blipFill rotWithShape="1">
          <a:blip r:embed="rId3">
            <a:alphaModFix/>
          </a:blip>
          <a:srcRect r="70307" b="30910"/>
          <a:stretch/>
        </p:blipFill>
        <p:spPr>
          <a:xfrm>
            <a:off x="1686525" y="2260375"/>
            <a:ext cx="3256627" cy="31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/>
        </p:nvSpPr>
        <p:spPr>
          <a:xfrm>
            <a:off x="5807600" y="2207450"/>
            <a:ext cx="4506832" cy="135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rgbClr val="0F2D69"/>
                </a:solidFill>
                <a:latin typeface="HSE Sans" panose="02000000000000000000" pitchFamily="50" charset="0"/>
              </a:rPr>
              <a:t>No. features: 9 + 1 target class label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 smtClean="0">
              <a:solidFill>
                <a:srgbClr val="0F2D69"/>
              </a:solidFill>
              <a:latin typeface="HSE Sans" panose="02000000000000000000" pitchFamily="50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rgbClr val="0F2D69"/>
                </a:solidFill>
                <a:latin typeface="HSE Sans" panose="02000000000000000000" pitchFamily="50" charset="0"/>
              </a:rPr>
              <a:t>No</a:t>
            </a:r>
            <a:r>
              <a:rPr lang="en-US" sz="2200" dirty="0">
                <a:solidFill>
                  <a:srgbClr val="0F2D69"/>
                </a:solidFill>
                <a:latin typeface="HSE Sans" panose="02000000000000000000" pitchFamily="50" charset="0"/>
              </a:rPr>
              <a:t>.</a:t>
            </a:r>
            <a:r>
              <a:rPr lang="en-US" sz="2200" dirty="0" smtClean="0">
                <a:solidFill>
                  <a:srgbClr val="0F2D69"/>
                </a:solidFill>
                <a:latin typeface="HSE Sans" panose="02000000000000000000" pitchFamily="50" charset="0"/>
              </a:rPr>
              <a:t> </a:t>
            </a:r>
            <a:r>
              <a:rPr lang="en-US" sz="2200" dirty="0">
                <a:solidFill>
                  <a:srgbClr val="0F2D69"/>
                </a:solidFill>
                <a:latin typeface="HSE Sans" panose="02000000000000000000" pitchFamily="50" charset="0"/>
              </a:rPr>
              <a:t>i</a:t>
            </a:r>
            <a:r>
              <a:rPr lang="en-US" sz="2200" dirty="0" smtClean="0">
                <a:solidFill>
                  <a:srgbClr val="0F2D69"/>
                </a:solidFill>
                <a:latin typeface="HSE Sans" panose="02000000000000000000" pitchFamily="50" charset="0"/>
              </a:rPr>
              <a:t>nstances</a:t>
            </a:r>
            <a:r>
              <a:rPr lang="en-US" sz="2200" dirty="0">
                <a:solidFill>
                  <a:srgbClr val="0F2D69"/>
                </a:solidFill>
                <a:latin typeface="HSE Sans" panose="02000000000000000000" pitchFamily="50" charset="0"/>
              </a:rPr>
              <a:t>: </a:t>
            </a:r>
            <a:r>
              <a:rPr lang="en-US" sz="2200" dirty="0" smtClean="0">
                <a:solidFill>
                  <a:srgbClr val="0F2D69"/>
                </a:solidFill>
                <a:latin typeface="HSE Sans" panose="02000000000000000000" pitchFamily="50" charset="0"/>
              </a:rPr>
              <a:t>699</a:t>
            </a:r>
            <a:endParaRPr lang="en-US" sz="2200" dirty="0">
              <a:solidFill>
                <a:srgbClr val="0F2D69"/>
              </a:solidFill>
              <a:latin typeface="HSE Sans" panose="020000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07600" y="4508063"/>
            <a:ext cx="5692684" cy="845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200" b="1" dirty="0">
                <a:solidFill>
                  <a:srgbClr val="0F2D69"/>
                </a:solidFill>
                <a:latin typeface="HSE Sans" panose="02000000000000000000" pitchFamily="50" charset="0"/>
              </a:rPr>
              <a:t>RA</a:t>
            </a:r>
            <a:r>
              <a:rPr lang="en-US" sz="2200" dirty="0">
                <a:solidFill>
                  <a:srgbClr val="0F2D69"/>
                </a:solidFill>
                <a:latin typeface="HSE Sans" panose="02000000000000000000" pitchFamily="50" charset="0"/>
              </a:rPr>
              <a:t>: Ratios of training to testing; </a:t>
            </a:r>
            <a:r>
              <a:rPr lang="en-US" sz="2200" b="1" dirty="0" smtClean="0">
                <a:solidFill>
                  <a:srgbClr val="0F2D69"/>
                </a:solidFill>
                <a:latin typeface="HSE Sans" panose="02000000000000000000" pitchFamily="50" charset="0"/>
              </a:rPr>
              <a:t>RE</a:t>
            </a:r>
            <a:r>
              <a:rPr lang="en-US" sz="2200" dirty="0">
                <a:solidFill>
                  <a:srgbClr val="0F2D69"/>
                </a:solidFill>
                <a:latin typeface="HSE Sans" panose="02000000000000000000" pitchFamily="50" charset="0"/>
              </a:rPr>
              <a:t>: Recall; </a:t>
            </a:r>
            <a:r>
              <a:rPr lang="en-US" sz="2200" b="1" dirty="0">
                <a:solidFill>
                  <a:srgbClr val="0F2D69"/>
                </a:solidFill>
                <a:latin typeface="HSE Sans" panose="02000000000000000000" pitchFamily="50" charset="0"/>
              </a:rPr>
              <a:t>PR</a:t>
            </a:r>
            <a:r>
              <a:rPr lang="en-US" sz="2200" dirty="0">
                <a:solidFill>
                  <a:srgbClr val="0F2D69"/>
                </a:solidFill>
                <a:latin typeface="HSE Sans" panose="02000000000000000000" pitchFamily="50" charset="0"/>
              </a:rPr>
              <a:t>: Precision; </a:t>
            </a:r>
            <a:r>
              <a:rPr lang="en-US" sz="2200" b="1" dirty="0" smtClean="0">
                <a:solidFill>
                  <a:srgbClr val="0F2D69"/>
                </a:solidFill>
                <a:latin typeface="HSE Sans" panose="02000000000000000000" pitchFamily="50" charset="0"/>
              </a:rPr>
              <a:t>AU</a:t>
            </a:r>
            <a:r>
              <a:rPr lang="en-US" sz="2200" dirty="0">
                <a:solidFill>
                  <a:srgbClr val="0F2D69"/>
                </a:solidFill>
                <a:latin typeface="HSE Sans" panose="02000000000000000000" pitchFamily="50" charset="0"/>
              </a:rPr>
              <a:t>: AUC of ROC </a:t>
            </a:r>
            <a:r>
              <a:rPr lang="en-US" sz="2200" dirty="0" smtClean="0">
                <a:solidFill>
                  <a:srgbClr val="0F2D69"/>
                </a:solidFill>
                <a:latin typeface="HSE Sans" panose="02000000000000000000" pitchFamily="50" charset="0"/>
              </a:rPr>
              <a:t>Curve.</a:t>
            </a:r>
            <a:endParaRPr lang="en-US" sz="2200" dirty="0">
              <a:solidFill>
                <a:srgbClr val="0F2D69"/>
              </a:solidFill>
              <a:latin typeface="HSE Sans" panose="02000000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D69"/>
              </a:buClr>
              <a:buSzPts val="4400"/>
              <a:buFont typeface="Arial"/>
              <a:buNone/>
            </a:pPr>
            <a:r>
              <a:rPr lang="en-US" dirty="0"/>
              <a:t>Performance on CMC dataset</a:t>
            </a:r>
            <a:endParaRPr dirty="0"/>
          </a:p>
        </p:txBody>
      </p:sp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smtClean="0"/>
              <a:pPr lvl="0"/>
              <a:t>16</a:t>
            </a:fld>
            <a:r>
              <a:rPr lang="en-US" dirty="0" smtClean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222" name="Google Shape;222;p28"/>
          <p:cNvSpPr txBox="1"/>
          <p:nvPr/>
        </p:nvSpPr>
        <p:spPr>
          <a:xfrm>
            <a:off x="5807600" y="2207450"/>
            <a:ext cx="4497688" cy="135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2200" dirty="0">
                <a:solidFill>
                  <a:srgbClr val="0F2D69"/>
                </a:solidFill>
                <a:latin typeface="HSE Sans" panose="02000000000000000000" pitchFamily="50" charset="0"/>
              </a:rPr>
              <a:t>No. features: 9 + 1 target class label</a:t>
            </a:r>
          </a:p>
          <a:p>
            <a:pPr lvl="0">
              <a:lnSpc>
                <a:spcPct val="115000"/>
              </a:lnSpc>
            </a:pPr>
            <a:endParaRPr lang="en-US" sz="2200" dirty="0">
              <a:solidFill>
                <a:srgbClr val="0F2D69"/>
              </a:solidFill>
              <a:latin typeface="HSE Sans" panose="02000000000000000000" pitchFamily="50" charset="0"/>
            </a:endParaRPr>
          </a:p>
          <a:p>
            <a:pPr lvl="0">
              <a:lnSpc>
                <a:spcPct val="115000"/>
              </a:lnSpc>
            </a:pPr>
            <a:r>
              <a:rPr lang="en-US" sz="2200" dirty="0">
                <a:solidFill>
                  <a:srgbClr val="0F2D69"/>
                </a:solidFill>
                <a:latin typeface="HSE Sans" panose="02000000000000000000" pitchFamily="50" charset="0"/>
              </a:rPr>
              <a:t>No. instances: 1473</a:t>
            </a:r>
            <a:endParaRPr sz="2200" dirty="0">
              <a:solidFill>
                <a:srgbClr val="0F2D69"/>
              </a:solidFill>
              <a:latin typeface="HSE Sans" panose="02000000000000000000" pitchFamily="50" charset="0"/>
            </a:endParaRPr>
          </a:p>
        </p:txBody>
      </p:sp>
      <p:pic>
        <p:nvPicPr>
          <p:cNvPr id="223" name="Google Shape;223;p28"/>
          <p:cNvPicPr preferRelativeResize="0"/>
          <p:nvPr/>
        </p:nvPicPr>
        <p:blipFill rotWithShape="1">
          <a:blip r:embed="rId3">
            <a:alphaModFix/>
          </a:blip>
          <a:srcRect l="437" t="1663" r="70001" b="3251"/>
          <a:stretch/>
        </p:blipFill>
        <p:spPr>
          <a:xfrm>
            <a:off x="1692363" y="2271050"/>
            <a:ext cx="3244948" cy="30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807600" y="4508063"/>
            <a:ext cx="5692684" cy="845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200" b="1" dirty="0">
                <a:solidFill>
                  <a:srgbClr val="0F2D69"/>
                </a:solidFill>
                <a:latin typeface="HSE Sans" panose="02000000000000000000" pitchFamily="50" charset="0"/>
              </a:rPr>
              <a:t>RA</a:t>
            </a:r>
            <a:r>
              <a:rPr lang="en-US" sz="2200" dirty="0">
                <a:solidFill>
                  <a:srgbClr val="0F2D69"/>
                </a:solidFill>
                <a:latin typeface="HSE Sans" panose="02000000000000000000" pitchFamily="50" charset="0"/>
              </a:rPr>
              <a:t>: Ratios of training to testing; </a:t>
            </a:r>
            <a:r>
              <a:rPr lang="en-US" sz="2200" b="1" dirty="0" smtClean="0">
                <a:solidFill>
                  <a:srgbClr val="0F2D69"/>
                </a:solidFill>
                <a:latin typeface="HSE Sans" panose="02000000000000000000" pitchFamily="50" charset="0"/>
              </a:rPr>
              <a:t>RE</a:t>
            </a:r>
            <a:r>
              <a:rPr lang="en-US" sz="2200" dirty="0">
                <a:solidFill>
                  <a:srgbClr val="0F2D69"/>
                </a:solidFill>
                <a:latin typeface="HSE Sans" panose="02000000000000000000" pitchFamily="50" charset="0"/>
              </a:rPr>
              <a:t>: Recall; </a:t>
            </a:r>
            <a:r>
              <a:rPr lang="en-US" sz="2200" b="1" dirty="0">
                <a:solidFill>
                  <a:srgbClr val="0F2D69"/>
                </a:solidFill>
                <a:latin typeface="HSE Sans" panose="02000000000000000000" pitchFamily="50" charset="0"/>
              </a:rPr>
              <a:t>PR</a:t>
            </a:r>
            <a:r>
              <a:rPr lang="en-US" sz="2200" dirty="0">
                <a:solidFill>
                  <a:srgbClr val="0F2D69"/>
                </a:solidFill>
                <a:latin typeface="HSE Sans" panose="02000000000000000000" pitchFamily="50" charset="0"/>
              </a:rPr>
              <a:t>: Precision; </a:t>
            </a:r>
            <a:r>
              <a:rPr lang="en-US" sz="2200" b="1" dirty="0" smtClean="0">
                <a:solidFill>
                  <a:srgbClr val="0F2D69"/>
                </a:solidFill>
                <a:latin typeface="HSE Sans" panose="02000000000000000000" pitchFamily="50" charset="0"/>
              </a:rPr>
              <a:t>AU</a:t>
            </a:r>
            <a:r>
              <a:rPr lang="en-US" sz="2200" dirty="0">
                <a:solidFill>
                  <a:srgbClr val="0F2D69"/>
                </a:solidFill>
                <a:latin typeface="HSE Sans" panose="02000000000000000000" pitchFamily="50" charset="0"/>
              </a:rPr>
              <a:t>: AUC of ROC </a:t>
            </a:r>
            <a:r>
              <a:rPr lang="en-US" sz="2200" dirty="0" smtClean="0">
                <a:solidFill>
                  <a:srgbClr val="0F2D69"/>
                </a:solidFill>
                <a:latin typeface="HSE Sans" panose="02000000000000000000" pitchFamily="50" charset="0"/>
              </a:rPr>
              <a:t>Curve.</a:t>
            </a:r>
            <a:endParaRPr lang="en-US" sz="2200" dirty="0">
              <a:solidFill>
                <a:srgbClr val="0F2D69"/>
              </a:solidFill>
              <a:latin typeface="HSE Sans" panose="02000000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986970" y="225765"/>
            <a:ext cx="1015909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D69"/>
              </a:buClr>
              <a:buSzPts val="4400"/>
              <a:buFont typeface="Arial"/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1"/>
          </p:nvPr>
        </p:nvSpPr>
        <p:spPr>
          <a:xfrm>
            <a:off x="986932" y="1778017"/>
            <a:ext cx="10159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93700">
              <a:lnSpc>
                <a:spcPct val="115000"/>
              </a:lnSpc>
              <a:spcBef>
                <a:spcPts val="1200"/>
              </a:spcBef>
              <a:buSzPts val="2800"/>
            </a:pPr>
            <a:r>
              <a:rPr lang="en-US" sz="2400" dirty="0" smtClean="0">
                <a:solidFill>
                  <a:srgbClr val="0F2D69"/>
                </a:solidFill>
              </a:rPr>
              <a:t>The </a:t>
            </a:r>
            <a:r>
              <a:rPr lang="en-US" sz="2400" dirty="0">
                <a:solidFill>
                  <a:srgbClr val="0F2D69"/>
                </a:solidFill>
              </a:rPr>
              <a:t>TC method performed well on the Breast Cancer Wisconsin (BCWO) dataset, handling faulty labels and imbalanced data </a:t>
            </a:r>
            <a:r>
              <a:rPr lang="en-US" sz="2400" b="1" dirty="0">
                <a:solidFill>
                  <a:srgbClr val="0F2D69"/>
                </a:solidFill>
              </a:rPr>
              <a:t>effectively</a:t>
            </a:r>
            <a:r>
              <a:rPr lang="en-US" sz="2400" dirty="0" smtClean="0">
                <a:solidFill>
                  <a:srgbClr val="0F2D69"/>
                </a:solidFill>
              </a:rPr>
              <a:t>.</a:t>
            </a:r>
          </a:p>
          <a:p>
            <a:pPr marL="508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2D69"/>
              </a:buClr>
              <a:buSzPts val="2800"/>
              <a:buNone/>
            </a:pPr>
            <a:endParaRPr sz="2400" dirty="0">
              <a:solidFill>
                <a:srgbClr val="0F2D69"/>
              </a:solidFill>
            </a:endParaRPr>
          </a:p>
          <a:p>
            <a:pPr marL="393700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sz="2400" dirty="0">
                <a:solidFill>
                  <a:srgbClr val="0F2D69"/>
                </a:solidFill>
              </a:rPr>
              <a:t>On the Contraceptive Method Choice (CMC) dataset, results </a:t>
            </a:r>
            <a:r>
              <a:rPr lang="en-US" sz="2400" b="1" dirty="0">
                <a:solidFill>
                  <a:srgbClr val="0F2D69"/>
                </a:solidFill>
              </a:rPr>
              <a:t>improved</a:t>
            </a:r>
            <a:r>
              <a:rPr lang="en-US" sz="2400" dirty="0">
                <a:solidFill>
                  <a:srgbClr val="0F2D69"/>
                </a:solidFill>
              </a:rPr>
              <a:t> with larger </a:t>
            </a:r>
            <a:r>
              <a:rPr lang="en-US" sz="2400" dirty="0" smtClean="0">
                <a:solidFill>
                  <a:srgbClr val="0F2D69"/>
                </a:solidFill>
              </a:rPr>
              <a:t>training to testing ratios, </a:t>
            </a:r>
            <a:r>
              <a:rPr lang="en-US" sz="2400" dirty="0">
                <a:solidFill>
                  <a:srgbClr val="0F2D69"/>
                </a:solidFill>
              </a:rPr>
              <a:t>but the inherent inconsistency in the data remained a </a:t>
            </a:r>
            <a:r>
              <a:rPr lang="en-US" sz="2400" b="1" dirty="0">
                <a:solidFill>
                  <a:srgbClr val="0F2D69"/>
                </a:solidFill>
              </a:rPr>
              <a:t>challenge</a:t>
            </a:r>
            <a:r>
              <a:rPr lang="en-US" sz="2400" dirty="0">
                <a:solidFill>
                  <a:srgbClr val="0F2D69"/>
                </a:solidFill>
              </a:rPr>
              <a:t>.</a:t>
            </a:r>
            <a:endParaRPr sz="2400" dirty="0">
              <a:solidFill>
                <a:srgbClr val="0F2D69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F2D69"/>
              </a:buClr>
              <a:buSzPts val="2800"/>
              <a:buNone/>
            </a:pPr>
            <a:endParaRPr dirty="0"/>
          </a:p>
        </p:txBody>
      </p:sp>
      <p:sp>
        <p:nvSpPr>
          <p:cNvPr id="230" name="Google Shape;230;p29"/>
          <p:cNvSpPr txBox="1">
            <a:spLocks noGrp="1"/>
          </p:cNvSpPr>
          <p:nvPr>
            <p:ph type="sldNum" idx="12"/>
          </p:nvPr>
        </p:nvSpPr>
        <p:spPr>
          <a:xfrm>
            <a:off x="9869713" y="6129224"/>
            <a:ext cx="12763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smtClean="0"/>
              <a:pPr lvl="0"/>
              <a:t>17</a:t>
            </a:fld>
            <a:r>
              <a:rPr lang="en-US" dirty="0" smtClean="0"/>
              <a:t>/</a:t>
            </a:r>
            <a:r>
              <a:rPr lang="en-US" dirty="0"/>
              <a:t>19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986970" y="225765"/>
            <a:ext cx="10159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D69"/>
              </a:buClr>
              <a:buSzPts val="4400"/>
              <a:buFont typeface="Arial"/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236" name="Google Shape;236;p30"/>
          <p:cNvSpPr txBox="1">
            <a:spLocks noGrp="1"/>
          </p:cNvSpPr>
          <p:nvPr>
            <p:ph type="body" idx="1"/>
          </p:nvPr>
        </p:nvSpPr>
        <p:spPr>
          <a:xfrm>
            <a:off x="986970" y="1702367"/>
            <a:ext cx="10159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 smtClean="0">
              <a:solidFill>
                <a:srgbClr val="0F2D69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 smtClean="0">
              <a:solidFill>
                <a:srgbClr val="0F2D69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0F2D69"/>
                </a:solidFill>
              </a:rPr>
              <a:t>The Transparent Classification </a:t>
            </a:r>
            <a:r>
              <a:rPr lang="en-US" sz="2400" dirty="0">
                <a:solidFill>
                  <a:srgbClr val="0F2D69"/>
                </a:solidFill>
              </a:rPr>
              <a:t>method shows promise in both machine learning and data analysis, particularly in </a:t>
            </a:r>
            <a:r>
              <a:rPr lang="en-US" sz="2400" b="1" dirty="0">
                <a:solidFill>
                  <a:srgbClr val="0F2D69"/>
                </a:solidFill>
              </a:rPr>
              <a:t>uncovering patterns</a:t>
            </a:r>
            <a:r>
              <a:rPr lang="en-US" sz="2400" dirty="0">
                <a:solidFill>
                  <a:srgbClr val="0F2D69"/>
                </a:solidFill>
              </a:rPr>
              <a:t> in complex datasets and </a:t>
            </a:r>
            <a:r>
              <a:rPr lang="en-US" sz="2400" b="1" dirty="0">
                <a:solidFill>
                  <a:srgbClr val="0F2D69"/>
                </a:solidFill>
              </a:rPr>
              <a:t>detecting labeling errors</a:t>
            </a:r>
            <a:r>
              <a:rPr lang="en-US" sz="2400" dirty="0">
                <a:solidFill>
                  <a:srgbClr val="0F2D69"/>
                </a:solidFill>
              </a:rPr>
              <a:t>.</a:t>
            </a:r>
            <a:endParaRPr sz="2400" dirty="0">
              <a:solidFill>
                <a:srgbClr val="0F2D69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D69"/>
              </a:buClr>
              <a:buSzPts val="2800"/>
              <a:buNone/>
            </a:pPr>
            <a:endParaRPr dirty="0"/>
          </a:p>
        </p:txBody>
      </p:sp>
      <p:sp>
        <p:nvSpPr>
          <p:cNvPr id="237" name="Google Shape;237;p30"/>
          <p:cNvSpPr txBox="1">
            <a:spLocks noGrp="1"/>
          </p:cNvSpPr>
          <p:nvPr>
            <p:ph type="sldNum" idx="12"/>
          </p:nvPr>
        </p:nvSpPr>
        <p:spPr>
          <a:xfrm>
            <a:off x="9869713" y="6129224"/>
            <a:ext cx="127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smtClean="0"/>
              <a:pPr lvl="0"/>
              <a:t>18</a:t>
            </a:fld>
            <a:r>
              <a:rPr lang="en-US" dirty="0" smtClean="0"/>
              <a:t>/</a:t>
            </a:r>
            <a:r>
              <a:rPr lang="en-US" dirty="0"/>
              <a:t>19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title"/>
          </p:nvPr>
        </p:nvSpPr>
        <p:spPr>
          <a:xfrm>
            <a:off x="987020" y="225765"/>
            <a:ext cx="10159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D69"/>
              </a:buClr>
              <a:buSzPts val="4400"/>
              <a:buFont typeface="Arial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body" idx="1"/>
          </p:nvPr>
        </p:nvSpPr>
        <p:spPr>
          <a:xfrm>
            <a:off x="987025" y="1551471"/>
            <a:ext cx="10159200" cy="19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D69"/>
              </a:buClr>
              <a:buSzPts val="1800"/>
              <a:buChar char="•"/>
            </a:pPr>
            <a:r>
              <a:rPr lang="en-US" sz="1800" i="0" dirty="0" err="1">
                <a:sym typeface="Arial"/>
              </a:rPr>
              <a:t>Pai</a:t>
            </a:r>
            <a:r>
              <a:rPr lang="en-US" sz="1800" i="0" dirty="0">
                <a:sym typeface="Arial"/>
              </a:rPr>
              <a:t>, HT., Hsu, CC. Explainable analytics: understanding causes, correcting errors, and achieving increasingly perfect accuracy from the nature of distinguishable patterns. </a:t>
            </a:r>
            <a:r>
              <a:rPr lang="en-US" sz="1800" i="1" dirty="0" err="1">
                <a:sym typeface="Arial"/>
              </a:rPr>
              <a:t>Sci</a:t>
            </a:r>
            <a:r>
              <a:rPr lang="en-US" sz="1800" i="1" dirty="0">
                <a:sym typeface="Arial"/>
              </a:rPr>
              <a:t> Rep</a:t>
            </a:r>
            <a:r>
              <a:rPr lang="en-US" sz="1800" i="0" dirty="0">
                <a:sym typeface="Arial"/>
              </a:rPr>
              <a:t> 12, 18368 (2022). https://doi.org/10.1038/s41598-022-19650-2</a:t>
            </a:r>
            <a:endParaRPr sz="18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F2D69"/>
              </a:buClr>
              <a:buSzPts val="1800"/>
              <a:buChar char="•"/>
            </a:pPr>
            <a:r>
              <a:rPr lang="en-US" sz="1800" dirty="0">
                <a:sym typeface="Arial"/>
              </a:rPr>
              <a:t>Gabriela </a:t>
            </a:r>
            <a:r>
              <a:rPr lang="en-US" sz="1800" dirty="0" err="1">
                <a:sym typeface="Arial"/>
              </a:rPr>
              <a:t>Alexe</a:t>
            </a:r>
            <a:r>
              <a:rPr lang="en-US" sz="1800" dirty="0">
                <a:sym typeface="Arial"/>
              </a:rPr>
              <a:t>, Peter L. Hammer. Spanned patterns for the logical analysis of data. </a:t>
            </a:r>
            <a:r>
              <a:rPr lang="en-US" sz="1800" i="1" dirty="0">
                <a:sym typeface="Arial"/>
              </a:rPr>
              <a:t>Discrete Applied Mathematics</a:t>
            </a:r>
            <a:r>
              <a:rPr lang="en-US" sz="1800" dirty="0">
                <a:sym typeface="Arial"/>
              </a:rPr>
              <a:t>, Volume 154, Issue 7, 2006, pp. 1039-1049, ISSN 0166-218X, https://doi.org/10.1016/j.dam.2005.03.031</a:t>
            </a:r>
            <a:endParaRPr sz="1800" dirty="0"/>
          </a:p>
        </p:txBody>
      </p:sp>
      <p:sp>
        <p:nvSpPr>
          <p:cNvPr id="244" name="Google Shape;244;p31"/>
          <p:cNvSpPr txBox="1">
            <a:spLocks noGrp="1"/>
          </p:cNvSpPr>
          <p:nvPr>
            <p:ph type="sldNum" idx="12"/>
          </p:nvPr>
        </p:nvSpPr>
        <p:spPr>
          <a:xfrm>
            <a:off x="9869713" y="6129224"/>
            <a:ext cx="12763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smtClean="0"/>
              <a:pPr lvl="0"/>
              <a:t>19</a:t>
            </a:fld>
            <a:r>
              <a:rPr lang="en-US" dirty="0" smtClean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245" name="Google Shape;245;p31"/>
          <p:cNvSpPr txBox="1">
            <a:spLocks noGrp="1"/>
          </p:cNvSpPr>
          <p:nvPr>
            <p:ph type="title"/>
          </p:nvPr>
        </p:nvSpPr>
        <p:spPr>
          <a:xfrm>
            <a:off x="1126145" y="3308690"/>
            <a:ext cx="10159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D69"/>
              </a:buClr>
              <a:buSzPts val="4400"/>
              <a:buFont typeface="Arial"/>
              <a:buNone/>
            </a:pPr>
            <a:r>
              <a:rPr lang="en-US" dirty="0" smtClean="0"/>
              <a:t>Thanks!</a:t>
            </a:r>
            <a:endParaRPr dirty="0"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30" y="4653440"/>
            <a:ext cx="2607173" cy="191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986970" y="225765"/>
            <a:ext cx="1015909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D69"/>
              </a:buClr>
              <a:buSzPts val="4400"/>
              <a:buFont typeface="Arial"/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>
            <a:off x="986970" y="1702367"/>
            <a:ext cx="1015909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Problem Statement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Methods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Experiments &amp; Results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Conclusion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9869713" y="6129224"/>
            <a:ext cx="12763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smtClean="0"/>
              <a:pPr lvl="0"/>
              <a:t>2</a:t>
            </a:fld>
            <a:r>
              <a:rPr lang="en-US" dirty="0" smtClean="0"/>
              <a:t>/</a:t>
            </a:r>
            <a:r>
              <a:rPr lang="en-US" dirty="0"/>
              <a:t>19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986970" y="225765"/>
            <a:ext cx="1015909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D69"/>
              </a:buClr>
              <a:buSzPts val="4400"/>
              <a:buFont typeface="Arial"/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986970" y="1702367"/>
            <a:ext cx="1015909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400" dirty="0" smtClean="0">
              <a:solidFill>
                <a:srgbClr val="0F2D6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smtClean="0">
                <a:solidFill>
                  <a:srgbClr val="0F2D69"/>
                </a:solidFill>
              </a:rPr>
              <a:t>The </a:t>
            </a:r>
            <a:r>
              <a:rPr lang="en-US" sz="2400" dirty="0">
                <a:solidFill>
                  <a:srgbClr val="0F2D69"/>
                </a:solidFill>
              </a:rPr>
              <a:t>article addresses the challenge of making </a:t>
            </a:r>
            <a:r>
              <a:rPr lang="en-US" sz="2400" dirty="0" smtClean="0">
                <a:solidFill>
                  <a:srgbClr val="0F2D69"/>
                </a:solidFill>
              </a:rPr>
              <a:t>classification </a:t>
            </a:r>
            <a:r>
              <a:rPr lang="en-US" sz="2400" dirty="0">
                <a:solidFill>
                  <a:srgbClr val="0F2D69"/>
                </a:solidFill>
              </a:rPr>
              <a:t>and prediction </a:t>
            </a:r>
            <a:r>
              <a:rPr lang="en-US" sz="2400" dirty="0" smtClean="0">
                <a:solidFill>
                  <a:srgbClr val="0F2D69"/>
                </a:solidFill>
              </a:rPr>
              <a:t>errors </a:t>
            </a:r>
            <a:r>
              <a:rPr lang="en-US" sz="2400" b="1" dirty="0" smtClean="0">
                <a:solidFill>
                  <a:srgbClr val="0F2D69"/>
                </a:solidFill>
              </a:rPr>
              <a:t>explainable</a:t>
            </a:r>
            <a:r>
              <a:rPr lang="en-US" sz="2400" dirty="0">
                <a:solidFill>
                  <a:srgbClr val="0F2D69"/>
                </a:solidFill>
              </a:rPr>
              <a:t>. These errors are caused by issues like faulty </a:t>
            </a:r>
            <a:r>
              <a:rPr lang="en-US" sz="2400" dirty="0" smtClean="0">
                <a:solidFill>
                  <a:srgbClr val="0F2D69"/>
                </a:solidFill>
              </a:rPr>
              <a:t>or</a:t>
            </a:r>
            <a:r>
              <a:rPr lang="ru-RU" sz="2400" dirty="0" smtClean="0">
                <a:solidFill>
                  <a:srgbClr val="0F2D69"/>
                </a:solidFill>
              </a:rPr>
              <a:t> </a:t>
            </a:r>
            <a:r>
              <a:rPr lang="en-US" sz="2400" dirty="0" smtClean="0">
                <a:solidFill>
                  <a:srgbClr val="0F2D69"/>
                </a:solidFill>
              </a:rPr>
              <a:t>inconsistent </a:t>
            </a:r>
            <a:r>
              <a:rPr lang="en-US" sz="2400" dirty="0">
                <a:solidFill>
                  <a:srgbClr val="0F2D69"/>
                </a:solidFill>
              </a:rPr>
              <a:t>data, mismatches between data types and analytical methods, </a:t>
            </a:r>
            <a:r>
              <a:rPr lang="en-US" sz="2400" dirty="0" smtClean="0">
                <a:solidFill>
                  <a:srgbClr val="0F2D69"/>
                </a:solidFill>
              </a:rPr>
              <a:t>as</a:t>
            </a:r>
            <a:r>
              <a:rPr lang="ru-RU" sz="2400" dirty="0" smtClean="0">
                <a:solidFill>
                  <a:srgbClr val="0F2D69"/>
                </a:solidFill>
              </a:rPr>
              <a:t> </a:t>
            </a:r>
            <a:r>
              <a:rPr lang="en-US" sz="2400" dirty="0" smtClean="0">
                <a:solidFill>
                  <a:srgbClr val="0F2D69"/>
                </a:solidFill>
              </a:rPr>
              <a:t>well </a:t>
            </a:r>
            <a:r>
              <a:rPr lang="en-US" sz="2400" dirty="0">
                <a:solidFill>
                  <a:srgbClr val="0F2D69"/>
                </a:solidFill>
              </a:rPr>
              <a:t>as the increasing complexity of large datasets, commonly referred to as the </a:t>
            </a:r>
            <a:r>
              <a:rPr lang="en-US" sz="2400" b="1" dirty="0">
                <a:solidFill>
                  <a:srgbClr val="0F2D69"/>
                </a:solidFill>
              </a:rPr>
              <a:t>curse of dimensionality</a:t>
            </a:r>
            <a:r>
              <a:rPr lang="en-US" sz="2400" dirty="0">
                <a:solidFill>
                  <a:srgbClr val="0F2D69"/>
                </a:solidFill>
              </a:rPr>
              <a:t>.</a:t>
            </a:r>
            <a:endParaRPr sz="2400"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9869713" y="6129224"/>
            <a:ext cx="12763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smtClean="0"/>
              <a:pPr lvl="0"/>
              <a:t>3</a:t>
            </a:fld>
            <a:r>
              <a:rPr lang="en-US" dirty="0" smtClean="0"/>
              <a:t>/</a:t>
            </a:r>
            <a:r>
              <a:rPr lang="en-US" dirty="0"/>
              <a:t>19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1016453" y="2735035"/>
            <a:ext cx="1015909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D69"/>
              </a:buClr>
              <a:buSzPts val="4400"/>
              <a:buFont typeface="Arial"/>
              <a:buNone/>
            </a:pPr>
            <a:r>
              <a:rPr lang="en-US" dirty="0"/>
              <a:t>Methods</a:t>
            </a:r>
            <a:endParaRPr dirty="0"/>
          </a:p>
        </p:txBody>
      </p:sp>
      <p:sp>
        <p:nvSpPr>
          <p:cNvPr id="114" name="Google Shape;114;p16"/>
          <p:cNvSpPr txBox="1">
            <a:spLocks noGrp="1"/>
          </p:cNvSpPr>
          <p:nvPr>
            <p:ph type="sldNum" idx="12"/>
          </p:nvPr>
        </p:nvSpPr>
        <p:spPr>
          <a:xfrm>
            <a:off x="9869713" y="6129224"/>
            <a:ext cx="12763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smtClean="0"/>
              <a:pPr lvl="0"/>
              <a:t>4</a:t>
            </a:fld>
            <a:r>
              <a:rPr lang="en-US" dirty="0" smtClean="0"/>
              <a:t>/</a:t>
            </a:r>
            <a:r>
              <a:rPr lang="en-US" dirty="0"/>
              <a:t>19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986970" y="225765"/>
            <a:ext cx="101592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Methods</a:t>
            </a:r>
            <a:endParaRPr dirty="0"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986970" y="2749177"/>
            <a:ext cx="10624005" cy="2182335"/>
          </a:xfrm>
          <a:prstGeom prst="rect">
            <a:avLst/>
          </a:prstGeom>
        </p:spPr>
        <p:txBody>
          <a:bodyPr spcFirstLastPara="1" wrap="square" lIns="91425" tIns="45700" rIns="91425" bIns="45700" numCol="2" anchor="t" anchorCtr="0">
            <a:normAutofit fontScale="92500" lnSpcReduction="10000"/>
          </a:bodyPr>
          <a:lstStyle/>
          <a:p>
            <a:pPr marL="0" lvl="0" indent="0">
              <a:lnSpc>
                <a:spcPct val="134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2400" dirty="0" smtClean="0"/>
              <a:t>Requirements</a:t>
            </a:r>
            <a:r>
              <a:rPr lang="en-US" sz="2400" dirty="0"/>
              <a:t>: </a:t>
            </a:r>
          </a:p>
          <a:p>
            <a:pPr lvl="0">
              <a:lnSpc>
                <a:spcPct val="134000"/>
              </a:lnSpc>
              <a:spcBef>
                <a:spcPts val="0"/>
              </a:spcBef>
              <a:buChar char="●"/>
            </a:pPr>
            <a:r>
              <a:rPr lang="en-US" sz="2400" dirty="0"/>
              <a:t>An algorithm that can visualize causes of prediction errors in a network and therefore make them traceable and correctable</a:t>
            </a:r>
            <a:r>
              <a:rPr lang="en-US" sz="2400" dirty="0" smtClean="0"/>
              <a:t>.</a:t>
            </a:r>
          </a:p>
          <a:p>
            <a:pPr marL="0" lvl="0" indent="0">
              <a:lnSpc>
                <a:spcPct val="134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2400" dirty="0" smtClean="0"/>
              <a:t>As </a:t>
            </a:r>
            <a:r>
              <a:rPr lang="en-US" sz="2400" dirty="0"/>
              <a:t>is:</a:t>
            </a:r>
          </a:p>
          <a:p>
            <a:pPr lvl="0">
              <a:lnSpc>
                <a:spcPct val="134000"/>
              </a:lnSpc>
              <a:spcBef>
                <a:spcPts val="0"/>
              </a:spcBef>
              <a:buChar char="●"/>
            </a:pPr>
            <a:r>
              <a:rPr lang="en-US" sz="2400" dirty="0"/>
              <a:t>It uses pure positive and negative patterns to classify </a:t>
            </a:r>
            <a:r>
              <a:rPr lang="en-US" sz="2400" dirty="0" smtClean="0"/>
              <a:t>data</a:t>
            </a:r>
            <a:endParaRPr sz="2400" dirty="0" smtClean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9869713" y="6129224"/>
            <a:ext cx="127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smtClean="0"/>
              <a:pPr lvl="0"/>
              <a:t>5</a:t>
            </a:fld>
            <a:r>
              <a:rPr lang="en-US" dirty="0" smtClean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986970" y="1619716"/>
            <a:ext cx="7051930" cy="462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2200" dirty="0">
                <a:solidFill>
                  <a:srgbClr val="0F2D69"/>
                </a:solidFill>
                <a:latin typeface="HSE Sans" panose="02000000000000000000" pitchFamily="50" charset="0"/>
              </a:rPr>
              <a:t>The authors propose</a:t>
            </a:r>
            <a:r>
              <a:rPr lang="en-US" sz="2200" b="1" dirty="0">
                <a:solidFill>
                  <a:srgbClr val="0F2D69"/>
                </a:solidFill>
                <a:latin typeface="HSE Sans" panose="02000000000000000000" pitchFamily="50" charset="0"/>
              </a:rPr>
              <a:t> Transparent Classification method</a:t>
            </a:r>
            <a:r>
              <a:rPr lang="en-US" sz="2200" b="1" dirty="0" smtClean="0">
                <a:solidFill>
                  <a:srgbClr val="0F2D69"/>
                </a:solidFill>
                <a:latin typeface="HSE Sans" panose="02000000000000000000" pitchFamily="50" charset="0"/>
              </a:rPr>
              <a:t>.</a:t>
            </a:r>
            <a:endParaRPr lang="en-US" sz="2200" b="1" dirty="0">
              <a:solidFill>
                <a:srgbClr val="0F2D69"/>
              </a:solidFill>
              <a:latin typeface="HSE Sans" panose="02000000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</a:t>
            </a:r>
            <a:endParaRPr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smtClean="0"/>
              <a:pPr lvl="0"/>
              <a:t>6</a:t>
            </a:fld>
            <a:r>
              <a:rPr lang="en-US" dirty="0" smtClean="0"/>
              <a:t>/19</a:t>
            </a:r>
          </a:p>
        </p:txBody>
      </p:sp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 t="13502"/>
          <a:stretch/>
        </p:blipFill>
        <p:spPr>
          <a:xfrm>
            <a:off x="9200250" y="876600"/>
            <a:ext cx="2147200" cy="525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950" y="1593800"/>
            <a:ext cx="8166772" cy="425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F2D69"/>
                </a:solidFill>
              </a:rPr>
              <a:t>Identifying Distinguishable Patterns</a:t>
            </a:r>
            <a:endParaRPr dirty="0">
              <a:solidFill>
                <a:srgbClr val="0F2D6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Google Shape;142;p1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86970" y="2205037"/>
                <a:ext cx="5310819" cy="3848667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1" dirty="0" smtClean="0"/>
                  <a:t>Positive Observations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𝑷𝑶</m:t>
                    </m:r>
                  </m:oMath>
                </a14:m>
                <a:r>
                  <a:rPr lang="en-US" sz="2200" b="1" dirty="0" smtClean="0"/>
                  <a:t>):</a:t>
                </a:r>
                <a:r>
                  <a:rPr lang="en-US" sz="2200" dirty="0"/>
                  <a:t> These are instances in the dataset that belong to the positive class. </a:t>
                </a:r>
              </a:p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200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200" b="1" dirty="0"/>
                  <a:t>Positive Patterns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𝒑</m:t>
                    </m:r>
                    <m:sSub>
                      <m:sSubPr>
                        <m:ctrlPr>
                          <a:rPr lang="en-US" sz="2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200" b="1" i="1" dirty="0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sz="22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dirty="0">
                            <a:latin typeface="Cambria Math" panose="02040503050406030204" pitchFamily="18" charset="0"/>
                          </a:rPr>
                          <m:t>𝜷</m:t>
                        </m:r>
                      </m:sub>
                    </m:sSub>
                  </m:oMath>
                </a14:m>
                <a:r>
                  <a:rPr lang="en-US" sz="2200" b="1" dirty="0" smtClean="0"/>
                  <a:t>):</a:t>
                </a:r>
                <a:r>
                  <a:rPr lang="en-US" sz="2200" dirty="0" smtClean="0"/>
                  <a:t> </a:t>
                </a:r>
                <a:r>
                  <a:rPr lang="en-US" sz="2200" dirty="0"/>
                  <a:t>A set of features that consistently</a:t>
                </a:r>
                <a:r>
                  <a:rPr lang="en-US" sz="2200" b="1" dirty="0"/>
                  <a:t> </a:t>
                </a:r>
                <a:r>
                  <a:rPr lang="en-US" sz="2200" dirty="0"/>
                  <a:t>appears in the positive observations. To find these patterns, the algorithm intersects different positive observations.</a:t>
                </a:r>
                <a:endParaRPr sz="2200" dirty="0"/>
              </a:p>
            </p:txBody>
          </p:sp>
        </mc:Choice>
        <mc:Fallback xmlns="">
          <p:sp>
            <p:nvSpPr>
              <p:cNvPr id="142" name="Google Shape;142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86970" y="2205037"/>
                <a:ext cx="5310819" cy="3848667"/>
              </a:xfrm>
              <a:prstGeom prst="rect">
                <a:avLst/>
              </a:prstGeom>
              <a:blipFill>
                <a:blip r:embed="rId3"/>
                <a:stretch>
                  <a:fillRect l="-1493" t="-1109" r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smtClean="0"/>
              <a:pPr lvl="0"/>
              <a:t>7</a:t>
            </a:fld>
            <a:r>
              <a:rPr lang="en-US" dirty="0" smtClean="0"/>
              <a:t>/</a:t>
            </a:r>
            <a:r>
              <a:rPr lang="en-US" dirty="0"/>
              <a:t>19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Google Shape;141;p19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6498369" y="2205037"/>
                <a:ext cx="5099050" cy="4048125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1" dirty="0" smtClean="0">
                    <a:latin typeface="HSE Sans" panose="02000000000000000000" pitchFamily="50" charset="0"/>
                  </a:rPr>
                  <a:t>Negative Observations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𝑵𝑶</m:t>
                    </m:r>
                  </m:oMath>
                </a14:m>
                <a:r>
                  <a:rPr lang="en-US" sz="2200" b="1" dirty="0" smtClean="0">
                    <a:latin typeface="HSE Sans" panose="02000000000000000000" pitchFamily="50" charset="0"/>
                  </a:rPr>
                  <a:t>): </a:t>
                </a:r>
                <a:r>
                  <a:rPr lang="en-US" sz="2200" dirty="0">
                    <a:latin typeface="HSE Sans" panose="02000000000000000000" pitchFamily="50" charset="0"/>
                  </a:rPr>
                  <a:t>These are instances that belong to the negative class. </a:t>
                </a:r>
              </a:p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200" dirty="0">
                  <a:latin typeface="HSE Sans" panose="02000000000000000000" pitchFamily="50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200" b="1" dirty="0">
                    <a:latin typeface="HSE Sans" panose="02000000000000000000" pitchFamily="50" charset="0"/>
                  </a:rPr>
                  <a:t>Negative Patterns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𝒏</m:t>
                    </m:r>
                    <m:sSub>
                      <m:sSubPr>
                        <m:ctrlPr>
                          <a:rPr lang="en-US" sz="2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200" b="1" i="1" dirty="0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sz="22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dirty="0">
                            <a:latin typeface="Cambria Math" panose="02040503050406030204" pitchFamily="18" charset="0"/>
                          </a:rPr>
                          <m:t>𝜷</m:t>
                        </m:r>
                      </m:sub>
                    </m:sSub>
                  </m:oMath>
                </a14:m>
                <a:r>
                  <a:rPr lang="en-US" sz="2200" b="1" dirty="0" smtClean="0">
                    <a:latin typeface="HSE Sans" panose="02000000000000000000" pitchFamily="50" charset="0"/>
                  </a:rPr>
                  <a:t>): </a:t>
                </a:r>
                <a:r>
                  <a:rPr lang="en-US" sz="2200" dirty="0">
                    <a:latin typeface="HSE Sans" panose="02000000000000000000" pitchFamily="50" charset="0"/>
                  </a:rPr>
                  <a:t>Similar to positive patterns, these are derived from intersecting different negative observations.</a:t>
                </a:r>
                <a:endParaRPr sz="2200" dirty="0">
                  <a:latin typeface="HSE Sans" panose="02000000000000000000" pitchFamily="50" charset="0"/>
                </a:endParaRPr>
              </a:p>
            </p:txBody>
          </p:sp>
        </mc:Choice>
        <mc:Fallback xmlns="">
          <p:sp>
            <p:nvSpPr>
              <p:cNvPr id="141" name="Google Shape;141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6498369" y="2205037"/>
                <a:ext cx="5099050" cy="4048125"/>
              </a:xfrm>
              <a:prstGeom prst="rect">
                <a:avLst/>
              </a:prstGeom>
              <a:blipFill>
                <a:blip r:embed="rId4"/>
                <a:stretch>
                  <a:fillRect l="-1555" t="-1054" r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Google Shape;143;p19"/>
          <p:cNvCxnSpPr/>
          <p:nvPr/>
        </p:nvCxnSpPr>
        <p:spPr>
          <a:xfrm flipH="1">
            <a:off x="6286600" y="2205475"/>
            <a:ext cx="11189" cy="30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4018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F2D69"/>
                </a:solidFill>
              </a:rPr>
              <a:t>Identifying Distinguishable </a:t>
            </a:r>
            <a:r>
              <a:rPr lang="en-US" dirty="0" smtClean="0">
                <a:solidFill>
                  <a:srgbClr val="0F2D69"/>
                </a:solidFill>
              </a:rPr>
              <a:t>Patter</a:t>
            </a:r>
            <a:r>
              <a:rPr lang="en-US" dirty="0" smtClean="0"/>
              <a:t>ns</a:t>
            </a:r>
            <a:endParaRPr dirty="0">
              <a:solidFill>
                <a:srgbClr val="0F2D69"/>
              </a:solidFill>
            </a:endParaRPr>
          </a:p>
        </p:txBody>
      </p:sp>
      <p:sp>
        <p:nvSpPr>
          <p:cNvPr id="151" name="Google Shape;151;p20"/>
          <p:cNvSpPr txBox="1">
            <a:spLocks noGrp="1"/>
          </p:cNvSpPr>
          <p:nvPr>
            <p:ph type="body" idx="1"/>
          </p:nvPr>
        </p:nvSpPr>
        <p:spPr>
          <a:xfrm>
            <a:off x="986970" y="2486025"/>
            <a:ext cx="5189456" cy="255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/>
              <a:t>A</a:t>
            </a:r>
            <a:r>
              <a:rPr lang="en-US" sz="2200" b="1" dirty="0"/>
              <a:t> Pure Positive Pattern (PPP</a:t>
            </a:r>
            <a:r>
              <a:rPr lang="en-US" sz="2200" b="1" dirty="0" smtClean="0"/>
              <a:t>)</a:t>
            </a:r>
            <a:r>
              <a:rPr lang="en-US" sz="2200" dirty="0"/>
              <a:t> is a </a:t>
            </a:r>
            <a:r>
              <a:rPr lang="en-US" sz="2200" dirty="0" smtClean="0"/>
              <a:t>positive </a:t>
            </a:r>
            <a:r>
              <a:rPr lang="en-US" sz="2200" dirty="0"/>
              <a:t>pattern that does not appear in any </a:t>
            </a:r>
            <a:r>
              <a:rPr lang="en-US" sz="2200" dirty="0" smtClean="0"/>
              <a:t>negative </a:t>
            </a:r>
            <a:r>
              <a:rPr lang="en-US" sz="2200" dirty="0"/>
              <a:t>observation.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A</a:t>
            </a:r>
            <a:r>
              <a:rPr lang="en-US" sz="2200" b="1" dirty="0"/>
              <a:t> Pure Negative Pattern (PNP</a:t>
            </a:r>
            <a:r>
              <a:rPr lang="en-US" sz="2200" b="1" dirty="0" smtClean="0"/>
              <a:t>) </a:t>
            </a:r>
            <a:r>
              <a:rPr lang="en-US" sz="2200" dirty="0" smtClean="0"/>
              <a:t>is a negative pattern that does not appear in any positive observation.</a:t>
            </a:r>
            <a:endParaRPr sz="22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smtClean="0"/>
              <a:pPr lvl="0"/>
              <a:t>8</a:t>
            </a:fld>
            <a:r>
              <a:rPr lang="en-US" dirty="0" smtClean="0"/>
              <a:t>/</a:t>
            </a:r>
            <a:r>
              <a:rPr lang="en-US" dirty="0"/>
              <a:t>19</a:t>
            </a:r>
            <a:endParaRPr dirty="0"/>
          </a:p>
        </p:txBody>
      </p:sp>
      <p:cxnSp>
        <p:nvCxnSpPr>
          <p:cNvPr id="152" name="Google Shape;152;p20"/>
          <p:cNvCxnSpPr/>
          <p:nvPr/>
        </p:nvCxnSpPr>
        <p:spPr>
          <a:xfrm flipH="1">
            <a:off x="6165326" y="2306478"/>
            <a:ext cx="11100" cy="305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t="15476"/>
          <a:stretch/>
        </p:blipFill>
        <p:spPr>
          <a:xfrm>
            <a:off x="6705958" y="1744825"/>
            <a:ext cx="4311617" cy="3980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986970" y="225765"/>
            <a:ext cx="101592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F2D69"/>
                </a:solidFill>
              </a:rPr>
              <a:t>Identifying Distinguishable Patterns</a:t>
            </a:r>
            <a:endParaRPr dirty="0"/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9869713" y="6129224"/>
            <a:ext cx="127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smtClean="0"/>
              <a:pPr lvl="0"/>
              <a:t>9</a:t>
            </a:fld>
            <a:r>
              <a:rPr lang="en-US" dirty="0" smtClean="0"/>
              <a:t>/</a:t>
            </a:r>
            <a:r>
              <a:rPr lang="en-US" dirty="0"/>
              <a:t>19</a:t>
            </a:r>
            <a:endParaRPr dirty="0"/>
          </a:p>
        </p:txBody>
      </p:sp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 l="2410" t="8682" r="2296" b="2633"/>
          <a:stretch/>
        </p:blipFill>
        <p:spPr>
          <a:xfrm>
            <a:off x="2270655" y="1551465"/>
            <a:ext cx="7591829" cy="429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575</Words>
  <Application>Microsoft Office PowerPoint</Application>
  <PresentationFormat>Widescreen</PresentationFormat>
  <Paragraphs>131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HSE Sans</vt:lpstr>
      <vt:lpstr>Office Theme</vt:lpstr>
      <vt:lpstr>Explainable analytics: understanding causes, correcting errors, and achieving increasingly perfect accuracy from the nature of distinguishable patterns</vt:lpstr>
      <vt:lpstr>Outline</vt:lpstr>
      <vt:lpstr>Problem Statement</vt:lpstr>
      <vt:lpstr>Methods</vt:lpstr>
      <vt:lpstr>Methods</vt:lpstr>
      <vt:lpstr>Data Preprocessing</vt:lpstr>
      <vt:lpstr>Identifying Distinguishable Patterns</vt:lpstr>
      <vt:lpstr>Identifying Distinguishable Patterns</vt:lpstr>
      <vt:lpstr>Identifying Distinguishable Patterns</vt:lpstr>
      <vt:lpstr>Establishing the Causes</vt:lpstr>
      <vt:lpstr>Understanding Results of Analytics</vt:lpstr>
      <vt:lpstr>Understanding Results of Analytics</vt:lpstr>
      <vt:lpstr>TC method step-by-step</vt:lpstr>
      <vt:lpstr>Experiments &amp; Results</vt:lpstr>
      <vt:lpstr>Performance on BCWO dataset</vt:lpstr>
      <vt:lpstr>Performance on CMC dataset</vt:lpstr>
      <vt:lpstr>Results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Explainable analytics: understanding causes, correcting errors, and achieving increasingly perfect accuracy from the nature of distinguishable patterns</dc:title>
  <dc:creator>Mathew Kirdin</dc:creator>
  <cp:lastModifiedBy>Mathew Kirdin</cp:lastModifiedBy>
  <cp:revision>18</cp:revision>
  <dcterms:modified xsi:type="dcterms:W3CDTF">2024-10-09T21:17:02Z</dcterms:modified>
</cp:coreProperties>
</file>